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6858000" cx="12192000"/>
  <p:notesSz cx="6858000" cy="9144000"/>
  <p:embeddedFontLst>
    <p:embeddedFont>
      <p:font typeface="Cambria Math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6" roundtripDataSignature="AMtx7mh5D4DkUk+YumhLAR0fOWJc1jBv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02E963E-B545-4246-96AA-EE4AA65CA855}">
  <a:tblStyle styleId="{502E963E-B545-4246-96AA-EE4AA65CA85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CambriaMath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4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hyperlink" Target="https://www.vlab.co.in/" TargetMode="External"/><Relationship Id="rId6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jpg"/><Relationship Id="rId4" Type="http://schemas.openxmlformats.org/officeDocument/2006/relationships/image" Target="../media/image3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5" Type="http://schemas.openxmlformats.org/officeDocument/2006/relationships/image" Target="../media/image6.jpg"/><Relationship Id="rId6" Type="http://schemas.openxmlformats.org/officeDocument/2006/relationships/image" Target="../media/image8.jpg"/><Relationship Id="rId7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1"/>
          <p:cNvSpPr txBox="1"/>
          <p:nvPr/>
        </p:nvSpPr>
        <p:spPr>
          <a:xfrm>
            <a:off x="147781" y="300290"/>
            <a:ext cx="1183178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 Number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find out the energy band gap of a semiconductor by four probe method.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180109" y="2838585"/>
            <a:ext cx="11767127" cy="3816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Cambria"/>
              <a:buAutoNum type="arabicPeriod"/>
            </a:pPr>
            <a:r>
              <a:rPr b="1" lang="en-US" sz="28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To measure the resistivity of a semiconductor material using four probe method.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2. To study the temperature variation of resistivity of a semiconductor material.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33CC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3. To find out the energy band gap of  a semiconductor.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80109" y="2653919"/>
            <a:ext cx="2997201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Objectives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p10"/>
          <p:cNvSpPr txBox="1"/>
          <p:nvPr/>
        </p:nvSpPr>
        <p:spPr>
          <a:xfrm>
            <a:off x="73891" y="1062181"/>
            <a:ext cx="12030365" cy="4524315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Q1.2 : </a:t>
            </a:r>
            <a:r>
              <a:rPr b="1" lang="en-US" sz="36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The display panel of a temperature sensor indicates 45 °C. </a:t>
            </a:r>
            <a:r>
              <a:rPr b="1" i="0" lang="en-US" sz="36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The corresponding temperature in Kelvin is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514350" lvl="0" marL="5143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ria"/>
              <a:buAutoNum type="alphaUcParenBoth"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228 K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(B) 273 K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(C) 308 K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(D) 318 K</a:t>
            </a:r>
            <a:endParaRPr/>
          </a:p>
        </p:txBody>
      </p:sp>
      <p:grpSp>
        <p:nvGrpSpPr>
          <p:cNvPr id="260" name="Google Shape;260;p10"/>
          <p:cNvGrpSpPr/>
          <p:nvPr/>
        </p:nvGrpSpPr>
        <p:grpSpPr>
          <a:xfrm>
            <a:off x="11388437" y="83127"/>
            <a:ext cx="715819" cy="738908"/>
            <a:chOff x="11406909" y="0"/>
            <a:chExt cx="715819" cy="738908"/>
          </a:xfrm>
        </p:grpSpPr>
        <p:sp>
          <p:nvSpPr>
            <p:cNvPr id="261" name="Google Shape;261;p10"/>
            <p:cNvSpPr/>
            <p:nvPr/>
          </p:nvSpPr>
          <p:spPr>
            <a:xfrm>
              <a:off x="11406909" y="0"/>
              <a:ext cx="715819" cy="738908"/>
            </a:xfrm>
            <a:prstGeom prst="ellipse">
              <a:avLst/>
            </a:prstGeom>
            <a:noFill/>
            <a:ln cap="flat" cmpd="sng" w="38100">
              <a:solidFill>
                <a:srgbClr val="3856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0"/>
            <p:cNvSpPr txBox="1"/>
            <p:nvPr/>
          </p:nvSpPr>
          <p:spPr>
            <a:xfrm>
              <a:off x="11496963" y="0"/>
              <a:ext cx="535709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Q</a:t>
              </a:r>
              <a:endParaRPr/>
            </a:p>
          </p:txBody>
        </p:sp>
      </p:grpSp>
      <p:sp>
        <p:nvSpPr>
          <p:cNvPr id="263" name="Google Shape;263;p10"/>
          <p:cNvSpPr txBox="1"/>
          <p:nvPr/>
        </p:nvSpPr>
        <p:spPr>
          <a:xfrm>
            <a:off x="1" y="0"/>
            <a:ext cx="4110182" cy="46166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Check your understanding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"/>
          <p:cNvSpPr txBox="1"/>
          <p:nvPr/>
        </p:nvSpPr>
        <p:spPr>
          <a:xfrm>
            <a:off x="0" y="979055"/>
            <a:ext cx="12192000" cy="5129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69" name="Google Shape;269;p11"/>
          <p:cNvSpPr/>
          <p:nvPr/>
        </p:nvSpPr>
        <p:spPr>
          <a:xfrm>
            <a:off x="6437745" y="2337534"/>
            <a:ext cx="510771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A is a constant, Eg is Band Gap in eV, </a:t>
            </a:r>
            <a:r>
              <a:rPr b="1"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Boltzmann constant =8.617×10</a:t>
            </a:r>
            <a:r>
              <a:rPr b="1" baseline="30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-5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eVK</a:t>
            </a:r>
            <a:r>
              <a:rPr b="1" baseline="30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 T is absolute temperature in Kelvin</a:t>
            </a:r>
            <a:endParaRPr/>
          </a:p>
        </p:txBody>
      </p:sp>
      <p:grpSp>
        <p:nvGrpSpPr>
          <p:cNvPr id="270" name="Google Shape;270;p11"/>
          <p:cNvGrpSpPr/>
          <p:nvPr/>
        </p:nvGrpSpPr>
        <p:grpSpPr>
          <a:xfrm>
            <a:off x="11388437" y="83127"/>
            <a:ext cx="715819" cy="738908"/>
            <a:chOff x="11406909" y="0"/>
            <a:chExt cx="715819" cy="738908"/>
          </a:xfrm>
        </p:grpSpPr>
        <p:sp>
          <p:nvSpPr>
            <p:cNvPr id="271" name="Google Shape;271;p11"/>
            <p:cNvSpPr/>
            <p:nvPr/>
          </p:nvSpPr>
          <p:spPr>
            <a:xfrm>
              <a:off x="11406909" y="0"/>
              <a:ext cx="715819" cy="738908"/>
            </a:xfrm>
            <a:prstGeom prst="ellipse">
              <a:avLst/>
            </a:prstGeom>
            <a:noFill/>
            <a:ln cap="flat" cmpd="sng" w="38100">
              <a:solidFill>
                <a:srgbClr val="3856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1"/>
            <p:cNvSpPr txBox="1"/>
            <p:nvPr/>
          </p:nvSpPr>
          <p:spPr>
            <a:xfrm>
              <a:off x="11496963" y="0"/>
              <a:ext cx="535709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Q</a:t>
              </a:r>
              <a:endParaRPr/>
            </a:p>
          </p:txBody>
        </p:sp>
      </p:grpSp>
      <p:sp>
        <p:nvSpPr>
          <p:cNvPr id="273" name="Google Shape;273;p11"/>
          <p:cNvSpPr txBox="1"/>
          <p:nvPr/>
        </p:nvSpPr>
        <p:spPr>
          <a:xfrm>
            <a:off x="1" y="0"/>
            <a:ext cx="4110182" cy="46166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Check your understanding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"/>
          <p:cNvSpPr txBox="1"/>
          <p:nvPr/>
        </p:nvSpPr>
        <p:spPr>
          <a:xfrm>
            <a:off x="0" y="1006763"/>
            <a:ext cx="12104256" cy="3970318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Q1.4</a:t>
            </a: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lang="en-US" sz="36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lang="en-US" sz="36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With increase in temperature, the conductivity (σ=1/ρ) of the semiconductor sample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(A) decreases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(B) increases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(C) remains constant </a:t>
            </a:r>
            <a:b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(D) suddenly drops to zero</a:t>
            </a:r>
            <a:endParaRPr/>
          </a:p>
        </p:txBody>
      </p:sp>
      <p:grpSp>
        <p:nvGrpSpPr>
          <p:cNvPr id="279" name="Google Shape;279;p12"/>
          <p:cNvGrpSpPr/>
          <p:nvPr/>
        </p:nvGrpSpPr>
        <p:grpSpPr>
          <a:xfrm>
            <a:off x="11388437" y="83127"/>
            <a:ext cx="715819" cy="738908"/>
            <a:chOff x="11406909" y="0"/>
            <a:chExt cx="715819" cy="738908"/>
          </a:xfrm>
        </p:grpSpPr>
        <p:sp>
          <p:nvSpPr>
            <p:cNvPr id="280" name="Google Shape;280;p12"/>
            <p:cNvSpPr/>
            <p:nvPr/>
          </p:nvSpPr>
          <p:spPr>
            <a:xfrm>
              <a:off x="11406909" y="0"/>
              <a:ext cx="715819" cy="738908"/>
            </a:xfrm>
            <a:prstGeom prst="ellipse">
              <a:avLst/>
            </a:prstGeom>
            <a:noFill/>
            <a:ln cap="flat" cmpd="sng" w="38100">
              <a:solidFill>
                <a:srgbClr val="3856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 txBox="1"/>
            <p:nvPr/>
          </p:nvSpPr>
          <p:spPr>
            <a:xfrm>
              <a:off x="11496963" y="0"/>
              <a:ext cx="535709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Q</a:t>
              </a:r>
              <a:endParaRPr/>
            </a:p>
          </p:txBody>
        </p:sp>
      </p:grpSp>
      <p:sp>
        <p:nvSpPr>
          <p:cNvPr id="282" name="Google Shape;282;p12"/>
          <p:cNvSpPr txBox="1"/>
          <p:nvPr/>
        </p:nvSpPr>
        <p:spPr>
          <a:xfrm>
            <a:off x="1" y="0"/>
            <a:ext cx="4110182" cy="46166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Check your understanding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8" name="Google Shape;288;p13"/>
          <p:cNvSpPr txBox="1"/>
          <p:nvPr/>
        </p:nvSpPr>
        <p:spPr>
          <a:xfrm>
            <a:off x="110835" y="1251526"/>
            <a:ext cx="11970329" cy="341632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Q1.5</a:t>
            </a: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: </a:t>
            </a:r>
            <a:r>
              <a:rPr b="1" i="0" lang="en-US" sz="36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Unit of energy band gap is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514350" lvl="0" marL="5143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ria"/>
              <a:buAutoNum type="alphaUcParenBoth"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Electron volt</a:t>
            </a:r>
            <a:endParaRPr/>
          </a:p>
          <a:p>
            <a:pPr indent="-514350" lvl="0" marL="5143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ria"/>
              <a:buAutoNum type="alphaUcParenBoth"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Coulomb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(C) Volt/meter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(D) Joule/second</a:t>
            </a:r>
            <a:endParaRPr/>
          </a:p>
        </p:txBody>
      </p:sp>
      <p:sp>
        <p:nvSpPr>
          <p:cNvPr id="289" name="Google Shape;289;p13"/>
          <p:cNvSpPr txBox="1"/>
          <p:nvPr/>
        </p:nvSpPr>
        <p:spPr>
          <a:xfrm>
            <a:off x="1" y="0"/>
            <a:ext cx="4110182" cy="46166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Check your understanding </a:t>
            </a:r>
            <a:endParaRPr/>
          </a:p>
        </p:txBody>
      </p:sp>
      <p:grpSp>
        <p:nvGrpSpPr>
          <p:cNvPr id="290" name="Google Shape;290;p13"/>
          <p:cNvGrpSpPr/>
          <p:nvPr/>
        </p:nvGrpSpPr>
        <p:grpSpPr>
          <a:xfrm>
            <a:off x="11388437" y="83127"/>
            <a:ext cx="715819" cy="738908"/>
            <a:chOff x="11406909" y="0"/>
            <a:chExt cx="715819" cy="738908"/>
          </a:xfrm>
        </p:grpSpPr>
        <p:sp>
          <p:nvSpPr>
            <p:cNvPr id="291" name="Google Shape;291;p13"/>
            <p:cNvSpPr/>
            <p:nvPr/>
          </p:nvSpPr>
          <p:spPr>
            <a:xfrm>
              <a:off x="11406909" y="0"/>
              <a:ext cx="715819" cy="738908"/>
            </a:xfrm>
            <a:prstGeom prst="ellipse">
              <a:avLst/>
            </a:prstGeom>
            <a:noFill/>
            <a:ln cap="flat" cmpd="sng" w="38100">
              <a:solidFill>
                <a:srgbClr val="3856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3"/>
            <p:cNvSpPr txBox="1"/>
            <p:nvPr/>
          </p:nvSpPr>
          <p:spPr>
            <a:xfrm>
              <a:off x="11496963" y="0"/>
              <a:ext cx="535709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Q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"/>
          <p:cNvSpPr txBox="1"/>
          <p:nvPr/>
        </p:nvSpPr>
        <p:spPr>
          <a:xfrm>
            <a:off x="133927" y="2699765"/>
            <a:ext cx="11924146" cy="13234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by Step guide to perform the experiment in Virtual lab </a:t>
            </a:r>
            <a:endParaRPr/>
          </a:p>
        </p:txBody>
      </p:sp>
      <p:sp>
        <p:nvSpPr>
          <p:cNvPr id="298" name="Google Shape;29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p14"/>
          <p:cNvSpPr txBox="1"/>
          <p:nvPr/>
        </p:nvSpPr>
        <p:spPr>
          <a:xfrm>
            <a:off x="10594756" y="6601240"/>
            <a:ext cx="18149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Dr. Subhojyoti Sinha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5806" y="1967394"/>
            <a:ext cx="7453745" cy="451819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305" name="Google Shape;305;p15"/>
          <p:cNvPicPr preferRelativeResize="0"/>
          <p:nvPr/>
        </p:nvPicPr>
        <p:blipFill rotWithShape="1">
          <a:blip r:embed="rId4">
            <a:alphaModFix/>
          </a:blip>
          <a:srcRect b="-26504" l="0" r="21266" t="0"/>
          <a:stretch/>
        </p:blipFill>
        <p:spPr>
          <a:xfrm>
            <a:off x="57449" y="1376218"/>
            <a:ext cx="12077101" cy="591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5"/>
          <p:cNvSpPr txBox="1"/>
          <p:nvPr/>
        </p:nvSpPr>
        <p:spPr>
          <a:xfrm>
            <a:off x="129308" y="335060"/>
            <a:ext cx="11813308" cy="830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Type this link on the address bar  or Click on this link : </a:t>
            </a:r>
            <a:r>
              <a:rPr b="1" lang="en-US" sz="24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https://www.vlab.co.in/</a:t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7" name="Google Shape;30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8" name="Google Shape;308;p15"/>
          <p:cNvPicPr preferRelativeResize="0"/>
          <p:nvPr/>
        </p:nvPicPr>
        <p:blipFill rotWithShape="1">
          <a:blip r:embed="rId6">
            <a:alphaModFix/>
          </a:blip>
          <a:srcRect b="35481" l="0" r="84188" t="0"/>
          <a:stretch/>
        </p:blipFill>
        <p:spPr>
          <a:xfrm>
            <a:off x="242449" y="2401455"/>
            <a:ext cx="3831395" cy="2216727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300" endPos="90000" fadeDir="5400000" kx="0" rotWithShape="0" algn="bl" stA="50000" stPos="0" sy="-100000" ky="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02" y="1272371"/>
            <a:ext cx="11964196" cy="521155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6"/>
          <p:cNvSpPr txBox="1"/>
          <p:nvPr/>
        </p:nvSpPr>
        <p:spPr>
          <a:xfrm>
            <a:off x="113902" y="374074"/>
            <a:ext cx="11573163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page will open. Scroll down the page end click on Physical sciences  </a:t>
            </a:r>
            <a:endParaRPr/>
          </a:p>
        </p:txBody>
      </p:sp>
      <p:sp>
        <p:nvSpPr>
          <p:cNvPr id="315" name="Google Shape;31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255" y="991307"/>
            <a:ext cx="11622100" cy="487378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7"/>
          <p:cNvSpPr txBox="1"/>
          <p:nvPr/>
        </p:nvSpPr>
        <p:spPr>
          <a:xfrm>
            <a:off x="113902" y="374074"/>
            <a:ext cx="11573163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Scroll down the page end click on Physical sciences  </a:t>
            </a:r>
            <a:endParaRPr/>
          </a:p>
        </p:txBody>
      </p:sp>
      <p:sp>
        <p:nvSpPr>
          <p:cNvPr id="322" name="Google Shape;322;p17"/>
          <p:cNvSpPr/>
          <p:nvPr/>
        </p:nvSpPr>
        <p:spPr>
          <a:xfrm>
            <a:off x="5892800" y="2493818"/>
            <a:ext cx="2530764" cy="314037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99990"/>
            <a:ext cx="12192001" cy="5633873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9" name="Google Shape;329;p18"/>
          <p:cNvSpPr/>
          <p:nvPr/>
        </p:nvSpPr>
        <p:spPr>
          <a:xfrm>
            <a:off x="803564" y="5745019"/>
            <a:ext cx="3251200" cy="888844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8"/>
          <p:cNvSpPr txBox="1"/>
          <p:nvPr/>
        </p:nvSpPr>
        <p:spPr>
          <a:xfrm>
            <a:off x="113902" y="374074"/>
            <a:ext cx="11573163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Then click on - Solid state Physics Virtual Lab </a:t>
            </a:r>
            <a:endParaRPr/>
          </a:p>
        </p:txBody>
      </p:sp>
      <p:sp>
        <p:nvSpPr>
          <p:cNvPr id="331" name="Google Shape;331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19"/>
          <p:cNvPicPr preferRelativeResize="0"/>
          <p:nvPr/>
        </p:nvPicPr>
        <p:blipFill rotWithShape="1">
          <a:blip r:embed="rId3">
            <a:alphaModFix/>
          </a:blip>
          <a:srcRect b="0" l="2589" r="6076" t="0"/>
          <a:stretch/>
        </p:blipFill>
        <p:spPr>
          <a:xfrm>
            <a:off x="891309" y="864431"/>
            <a:ext cx="8825345" cy="579340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9"/>
          <p:cNvSpPr/>
          <p:nvPr/>
        </p:nvSpPr>
        <p:spPr>
          <a:xfrm>
            <a:off x="865908" y="4682835"/>
            <a:ext cx="6779490" cy="489527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9"/>
          <p:cNvSpPr txBox="1"/>
          <p:nvPr/>
        </p:nvSpPr>
        <p:spPr>
          <a:xfrm>
            <a:off x="178557" y="200165"/>
            <a:ext cx="11930316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Then click on – Resistivity by Four probe Method </a:t>
            </a:r>
            <a:endParaRPr/>
          </a:p>
        </p:txBody>
      </p:sp>
      <p:sp>
        <p:nvSpPr>
          <p:cNvPr id="339" name="Google Shape;33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517237" y="136525"/>
            <a:ext cx="11055927" cy="7078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student will also be able </a:t>
            </a:r>
            <a:endParaRPr/>
          </a:p>
        </p:txBody>
      </p:sp>
      <p:sp>
        <p:nvSpPr>
          <p:cNvPr id="93" name="Google Shape;93;p2"/>
          <p:cNvSpPr txBox="1"/>
          <p:nvPr/>
        </p:nvSpPr>
        <p:spPr>
          <a:xfrm>
            <a:off x="517237" y="1286876"/>
            <a:ext cx="11767127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4" name="Google Shape;9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0" y="0"/>
            <a:ext cx="350982" cy="6858000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30382" y="1029712"/>
            <a:ext cx="11266054" cy="6001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AutoNum type="arabicPeriod"/>
            </a:pPr>
            <a:r>
              <a:rPr b="1" lang="en-US" sz="3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To visualize the position of the four probes on the sample in the  virtual lab environment.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AutoNum type="arabicPeriod"/>
            </a:pPr>
            <a:r>
              <a:rPr b="1" lang="en-US" sz="3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To select the range and values of different variables to conduct the experiment.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AutoNum type="arabicPeriod"/>
            </a:pPr>
            <a:r>
              <a:rPr b="1" lang="en-US" sz="3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To find out the values of the voltage across the sample, while passing a fixed amount of current, at different measuring temperature.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AutoNum type="arabicPeriod"/>
            </a:pPr>
            <a:r>
              <a:rPr b="1" lang="en-US" sz="3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To calculate resistivity of the sample under consideration from the simulator data.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5. To understand the temperature variation of resistivity of a semiconductor sample by plotting suitable graph.</a:t>
            </a:r>
            <a:endParaRPr/>
          </a:p>
          <a:p>
            <a:pPr indent="-1397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"/>
          <p:cNvSpPr txBox="1"/>
          <p:nvPr/>
        </p:nvSpPr>
        <p:spPr>
          <a:xfrm>
            <a:off x="130842" y="80093"/>
            <a:ext cx="11930316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Details of the experiment will be available to you . You may login also.</a:t>
            </a:r>
            <a:endParaRPr/>
          </a:p>
        </p:txBody>
      </p:sp>
      <p:sp>
        <p:nvSpPr>
          <p:cNvPr id="345" name="Google Shape;345;p20"/>
          <p:cNvSpPr txBox="1"/>
          <p:nvPr/>
        </p:nvSpPr>
        <p:spPr>
          <a:xfrm>
            <a:off x="130842" y="1274617"/>
            <a:ext cx="3398982" cy="378565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Read the theory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Procedure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Complete the self evaluation to check your understanding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Then click on the simulator </a:t>
            </a:r>
            <a:endParaRPr/>
          </a:p>
        </p:txBody>
      </p:sp>
      <p:sp>
        <p:nvSpPr>
          <p:cNvPr id="346" name="Google Shape;34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7" name="Google Shape;347;p20"/>
          <p:cNvPicPr preferRelativeResize="0"/>
          <p:nvPr/>
        </p:nvPicPr>
        <p:blipFill rotWithShape="1">
          <a:blip r:embed="rId3">
            <a:alphaModFix/>
          </a:blip>
          <a:srcRect b="0" l="1528" r="0" t="0"/>
          <a:stretch/>
        </p:blipFill>
        <p:spPr>
          <a:xfrm>
            <a:off x="4470400" y="579153"/>
            <a:ext cx="6547446" cy="614232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0"/>
          <p:cNvSpPr/>
          <p:nvPr/>
        </p:nvSpPr>
        <p:spPr>
          <a:xfrm>
            <a:off x="4470400" y="1921162"/>
            <a:ext cx="6547446" cy="489527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1"/>
          <p:cNvSpPr txBox="1"/>
          <p:nvPr/>
        </p:nvSpPr>
        <p:spPr>
          <a:xfrm>
            <a:off x="218883" y="83579"/>
            <a:ext cx="11243443" cy="5232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When Click on the simulator , this page will be visible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5" name="Google Shape;355;p21"/>
          <p:cNvPicPr preferRelativeResize="0"/>
          <p:nvPr/>
        </p:nvPicPr>
        <p:blipFill rotWithShape="1">
          <a:blip r:embed="rId3">
            <a:alphaModFix/>
          </a:blip>
          <a:srcRect b="0" l="1702" r="0" t="0"/>
          <a:stretch/>
        </p:blipFill>
        <p:spPr>
          <a:xfrm>
            <a:off x="4804259" y="758596"/>
            <a:ext cx="7387741" cy="578031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1"/>
          <p:cNvSpPr/>
          <p:nvPr/>
        </p:nvSpPr>
        <p:spPr>
          <a:xfrm>
            <a:off x="7176655" y="2220457"/>
            <a:ext cx="711200" cy="71670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1"/>
          <p:cNvSpPr/>
          <p:nvPr/>
        </p:nvSpPr>
        <p:spPr>
          <a:xfrm>
            <a:off x="5467927" y="2937164"/>
            <a:ext cx="628073" cy="62807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1"/>
          <p:cNvSpPr/>
          <p:nvPr/>
        </p:nvSpPr>
        <p:spPr>
          <a:xfrm rot="-1576559">
            <a:off x="4254694" y="3394365"/>
            <a:ext cx="1099128" cy="34174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1"/>
          <p:cNvSpPr txBox="1"/>
          <p:nvPr/>
        </p:nvSpPr>
        <p:spPr>
          <a:xfrm>
            <a:off x="742133" y="3168731"/>
            <a:ext cx="3308974" cy="13849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Then click here to open the list of variables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5" name="Google Shape;36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4545" y="230086"/>
            <a:ext cx="8180699" cy="639782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2"/>
          <p:cNvSpPr txBox="1"/>
          <p:nvPr/>
        </p:nvSpPr>
        <p:spPr>
          <a:xfrm>
            <a:off x="316756" y="674913"/>
            <a:ext cx="3308974" cy="9541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list of variables is available now.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2"/>
          <p:cNvSpPr txBox="1"/>
          <p:nvPr/>
        </p:nvSpPr>
        <p:spPr>
          <a:xfrm>
            <a:off x="316756" y="2318328"/>
            <a:ext cx="2909455" cy="1754326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But it covers some portion of the oven and you have to toggle the show variables option while performing the experiment.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3" name="Google Shape;37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564" y="460173"/>
            <a:ext cx="8180699" cy="6397827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3"/>
          <p:cNvSpPr/>
          <p:nvPr/>
        </p:nvSpPr>
        <p:spPr>
          <a:xfrm>
            <a:off x="7959390" y="1706499"/>
            <a:ext cx="814778" cy="808265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3"/>
          <p:cNvSpPr txBox="1"/>
          <p:nvPr/>
        </p:nvSpPr>
        <p:spPr>
          <a:xfrm>
            <a:off x="8044826" y="2777891"/>
            <a:ext cx="3308974" cy="5232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Click here to zoom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1" name="Google Shape;381;p24"/>
          <p:cNvPicPr preferRelativeResize="0"/>
          <p:nvPr/>
        </p:nvPicPr>
        <p:blipFill rotWithShape="1">
          <a:blip r:embed="rId3">
            <a:alphaModFix/>
          </a:blip>
          <a:srcRect b="0" l="22879" r="0" t="0"/>
          <a:stretch/>
        </p:blipFill>
        <p:spPr>
          <a:xfrm>
            <a:off x="406400" y="647144"/>
            <a:ext cx="10658764" cy="610178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4"/>
          <p:cNvSpPr txBox="1"/>
          <p:nvPr/>
        </p:nvSpPr>
        <p:spPr>
          <a:xfrm>
            <a:off x="218883" y="83579"/>
            <a:ext cx="11243443" cy="5232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When Click on the simulator , this page will open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4"/>
          <p:cNvSpPr txBox="1"/>
          <p:nvPr/>
        </p:nvSpPr>
        <p:spPr>
          <a:xfrm>
            <a:off x="6314906" y="1739119"/>
            <a:ext cx="2295694" cy="22467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list of variables is available now conveniently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4"/>
          <p:cNvSpPr/>
          <p:nvPr/>
        </p:nvSpPr>
        <p:spPr>
          <a:xfrm>
            <a:off x="8885382" y="997527"/>
            <a:ext cx="2179782" cy="572394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/>
          <p:nvPr/>
        </p:nvSpPr>
        <p:spPr>
          <a:xfrm>
            <a:off x="0" y="29412"/>
            <a:ext cx="9245601" cy="5232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Click on the cross section checkbox to see the probes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" name="Google Shape;390;p25"/>
          <p:cNvGrpSpPr/>
          <p:nvPr/>
        </p:nvGrpSpPr>
        <p:grpSpPr>
          <a:xfrm>
            <a:off x="221673" y="1127989"/>
            <a:ext cx="3694545" cy="2713182"/>
            <a:chOff x="6371664" y="2572704"/>
            <a:chExt cx="5581651" cy="4016357"/>
          </a:xfrm>
        </p:grpSpPr>
        <p:pic>
          <p:nvPicPr>
            <p:cNvPr id="391" name="Google Shape;391;p25"/>
            <p:cNvPicPr preferRelativeResize="0"/>
            <p:nvPr/>
          </p:nvPicPr>
          <p:blipFill rotWithShape="1">
            <a:blip r:embed="rId3">
              <a:alphaModFix/>
            </a:blip>
            <a:srcRect b="0" l="37864" r="0" t="0"/>
            <a:stretch/>
          </p:blipFill>
          <p:spPr>
            <a:xfrm rot="5400000">
              <a:off x="6787421" y="2156947"/>
              <a:ext cx="4016357" cy="484787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92" name="Google Shape;392;p25"/>
            <p:cNvCxnSpPr/>
            <p:nvPr/>
          </p:nvCxnSpPr>
          <p:spPr>
            <a:xfrm flipH="1" rot="10800000">
              <a:off x="8143827" y="5399531"/>
              <a:ext cx="295252" cy="576916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93" name="Google Shape;393;p25"/>
            <p:cNvSpPr txBox="1"/>
            <p:nvPr/>
          </p:nvSpPr>
          <p:spPr>
            <a:xfrm>
              <a:off x="6412157" y="5763061"/>
              <a:ext cx="1858366" cy="546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 crystal</a:t>
              </a:r>
              <a:endParaRPr/>
            </a:p>
          </p:txBody>
        </p:sp>
        <p:cxnSp>
          <p:nvCxnSpPr>
            <p:cNvPr id="394" name="Google Shape;394;p25"/>
            <p:cNvCxnSpPr/>
            <p:nvPr/>
          </p:nvCxnSpPr>
          <p:spPr>
            <a:xfrm rot="10800000">
              <a:off x="9051953" y="5117767"/>
              <a:ext cx="970936" cy="711533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95" name="Google Shape;395;p25"/>
            <p:cNvSpPr txBox="1"/>
            <p:nvPr/>
          </p:nvSpPr>
          <p:spPr>
            <a:xfrm>
              <a:off x="9844294" y="5938852"/>
              <a:ext cx="2109021" cy="546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Four probes</a:t>
              </a:r>
              <a:endParaRPr/>
            </a:p>
          </p:txBody>
        </p:sp>
      </p:grpSp>
      <p:sp>
        <p:nvSpPr>
          <p:cNvPr id="396" name="Google Shape;39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97" name="Google Shape;397;p25"/>
          <p:cNvGrpSpPr/>
          <p:nvPr/>
        </p:nvGrpSpPr>
        <p:grpSpPr>
          <a:xfrm>
            <a:off x="96571" y="4086748"/>
            <a:ext cx="3798417" cy="2244968"/>
            <a:chOff x="421690" y="1903176"/>
            <a:chExt cx="5110093" cy="3278687"/>
          </a:xfrm>
        </p:grpSpPr>
        <p:grpSp>
          <p:nvGrpSpPr>
            <p:cNvPr id="398" name="Google Shape;398;p25"/>
            <p:cNvGrpSpPr/>
            <p:nvPr/>
          </p:nvGrpSpPr>
          <p:grpSpPr>
            <a:xfrm>
              <a:off x="421690" y="1903176"/>
              <a:ext cx="5110093" cy="3278687"/>
              <a:chOff x="421690" y="1903176"/>
              <a:chExt cx="5110093" cy="3278687"/>
            </a:xfrm>
          </p:grpSpPr>
          <p:pic>
            <p:nvPicPr>
              <p:cNvPr id="399" name="Google Shape;399;p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21690" y="1903176"/>
                <a:ext cx="5110093" cy="32786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0" name="Google Shape;400;p25"/>
              <p:cNvSpPr txBox="1"/>
              <p:nvPr/>
            </p:nvSpPr>
            <p:spPr>
              <a:xfrm>
                <a:off x="2772644" y="4049916"/>
                <a:ext cx="82027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32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</a:t>
                </a:r>
                <a:endParaRPr/>
              </a:p>
            </p:txBody>
          </p:sp>
          <p:sp>
            <p:nvSpPr>
              <p:cNvPr id="401" name="Google Shape;401;p25"/>
              <p:cNvSpPr txBox="1"/>
              <p:nvPr/>
            </p:nvSpPr>
            <p:spPr>
              <a:xfrm>
                <a:off x="1423270" y="4454409"/>
                <a:ext cx="82027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32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w</a:t>
                </a:r>
                <a:endParaRPr/>
              </a:p>
            </p:txBody>
          </p:sp>
        </p:grpSp>
        <p:cxnSp>
          <p:nvCxnSpPr>
            <p:cNvPr id="402" name="Google Shape;402;p25"/>
            <p:cNvCxnSpPr/>
            <p:nvPr/>
          </p:nvCxnSpPr>
          <p:spPr>
            <a:xfrm>
              <a:off x="2697018" y="4117810"/>
              <a:ext cx="58204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403" name="Google Shape;403;p25"/>
            <p:cNvCxnSpPr/>
            <p:nvPr/>
          </p:nvCxnSpPr>
          <p:spPr>
            <a:xfrm rot="10800000">
              <a:off x="2144673" y="4491844"/>
              <a:ext cx="0" cy="561921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</p:grpSp>
      <p:pic>
        <p:nvPicPr>
          <p:cNvPr id="404" name="Google Shape;40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21791" y="989561"/>
            <a:ext cx="5300401" cy="549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64190" y="55833"/>
            <a:ext cx="2279334" cy="659434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"/>
          <p:cNvSpPr/>
          <p:nvPr/>
        </p:nvSpPr>
        <p:spPr>
          <a:xfrm>
            <a:off x="9713460" y="2602499"/>
            <a:ext cx="2478540" cy="60251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"/>
          <p:cNvSpPr txBox="1"/>
          <p:nvPr/>
        </p:nvSpPr>
        <p:spPr>
          <a:xfrm>
            <a:off x="8590720" y="1137743"/>
            <a:ext cx="3403600" cy="13234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Select the material from the drop down button. Either Silicon or Germanium. Select Germanium here. Then Select the range of current to 20 mA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6"/>
          <p:cNvSpPr txBox="1"/>
          <p:nvPr/>
        </p:nvSpPr>
        <p:spPr>
          <a:xfrm>
            <a:off x="8590720" y="2760801"/>
            <a:ext cx="3403600" cy="33855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Set the current to say  3  mA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6"/>
          <p:cNvSpPr txBox="1"/>
          <p:nvPr/>
        </p:nvSpPr>
        <p:spPr>
          <a:xfrm>
            <a:off x="8590720" y="3381223"/>
            <a:ext cx="3403600" cy="5847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Set the range of the oven to x1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or 10 ( as required)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6"/>
          <p:cNvSpPr txBox="1"/>
          <p:nvPr/>
        </p:nvSpPr>
        <p:spPr>
          <a:xfrm>
            <a:off x="8590720" y="4227861"/>
            <a:ext cx="3403600" cy="830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Set the range of the voltmeter to 100 mV from the drop down options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6"/>
          <p:cNvSpPr txBox="1"/>
          <p:nvPr/>
        </p:nvSpPr>
        <p:spPr>
          <a:xfrm>
            <a:off x="8590720" y="5413032"/>
            <a:ext cx="3403600" cy="10772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If you want to change the input values, only then click ‘Reset’ otherwise you are good to start the experiment.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6"/>
          <p:cNvSpPr txBox="1"/>
          <p:nvPr/>
        </p:nvSpPr>
        <p:spPr>
          <a:xfrm>
            <a:off x="8590720" y="42702"/>
            <a:ext cx="3403600" cy="954107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Selection  of  the variables </a:t>
            </a:r>
            <a:endParaRPr/>
          </a:p>
        </p:txBody>
      </p:sp>
      <p:sp>
        <p:nvSpPr>
          <p:cNvPr id="417" name="Google Shape;417;p26"/>
          <p:cNvSpPr/>
          <p:nvPr/>
        </p:nvSpPr>
        <p:spPr>
          <a:xfrm>
            <a:off x="10292520" y="2478933"/>
            <a:ext cx="267854" cy="33250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6"/>
          <p:cNvSpPr/>
          <p:nvPr/>
        </p:nvSpPr>
        <p:spPr>
          <a:xfrm>
            <a:off x="10292520" y="3085814"/>
            <a:ext cx="267854" cy="33250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6"/>
          <p:cNvSpPr/>
          <p:nvPr/>
        </p:nvSpPr>
        <p:spPr>
          <a:xfrm>
            <a:off x="10292520" y="3915357"/>
            <a:ext cx="267854" cy="33250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6"/>
          <p:cNvSpPr/>
          <p:nvPr/>
        </p:nvSpPr>
        <p:spPr>
          <a:xfrm>
            <a:off x="10383476" y="5079364"/>
            <a:ext cx="267854" cy="33250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2" name="Google Shape;422;p26"/>
          <p:cNvSpPr txBox="1"/>
          <p:nvPr/>
        </p:nvSpPr>
        <p:spPr>
          <a:xfrm>
            <a:off x="10594756" y="6601240"/>
            <a:ext cx="18149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Dr. Subhojyoti Sinha</a:t>
            </a:r>
            <a:endParaRPr/>
          </a:p>
        </p:txBody>
      </p:sp>
      <p:pic>
        <p:nvPicPr>
          <p:cNvPr id="423" name="Google Shape;42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2" y="137993"/>
            <a:ext cx="5991251" cy="6105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4201" y="70515"/>
            <a:ext cx="2381618" cy="6716970"/>
          </a:xfrm>
          <a:prstGeom prst="rect">
            <a:avLst/>
          </a:prstGeom>
          <a:noFill/>
          <a:ln cap="sq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7"/>
          <p:cNvSpPr txBox="1"/>
          <p:nvPr/>
        </p:nvSpPr>
        <p:spPr>
          <a:xfrm>
            <a:off x="124274" y="173456"/>
            <a:ext cx="12192000" cy="584775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Next you have to set the temperature of the oven and run it.     </a:t>
            </a:r>
            <a:endParaRPr sz="3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30" name="Google Shape;430;p27"/>
          <p:cNvSpPr txBox="1"/>
          <p:nvPr/>
        </p:nvSpPr>
        <p:spPr>
          <a:xfrm>
            <a:off x="7219851" y="1336597"/>
            <a:ext cx="4815132" cy="440120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Note: Convert the temperature from degree centigrade  to Kelvin. Say if we want to perform the experiment from 25 °C to 70 °C. with  step of 5 °C . Then write the temperature values in the worksheet column  accordingly in Kelvin ( adding 273  to °C).</a:t>
            </a:r>
            <a:endParaRPr/>
          </a:p>
        </p:txBody>
      </p:sp>
      <p:sp>
        <p:nvSpPr>
          <p:cNvPr id="431" name="Google Shape;431;p27"/>
          <p:cNvSpPr txBox="1"/>
          <p:nvPr/>
        </p:nvSpPr>
        <p:spPr>
          <a:xfrm>
            <a:off x="7499931" y="4124158"/>
            <a:ext cx="43373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32" name="Google Shape;432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3" name="Google Shape;43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17" y="1336597"/>
            <a:ext cx="6816437" cy="5217653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7"/>
          <p:cNvSpPr/>
          <p:nvPr/>
        </p:nvSpPr>
        <p:spPr>
          <a:xfrm>
            <a:off x="5656020" y="2250603"/>
            <a:ext cx="1053782" cy="1056015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7"/>
          <p:cNvSpPr/>
          <p:nvPr/>
        </p:nvSpPr>
        <p:spPr>
          <a:xfrm>
            <a:off x="1602509" y="4891985"/>
            <a:ext cx="1334655" cy="1258835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7"/>
          <p:cNvSpPr/>
          <p:nvPr/>
        </p:nvSpPr>
        <p:spPr>
          <a:xfrm>
            <a:off x="249381" y="2344501"/>
            <a:ext cx="1053782" cy="1056015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8"/>
          <p:cNvSpPr txBox="1"/>
          <p:nvPr/>
        </p:nvSpPr>
        <p:spPr>
          <a:xfrm>
            <a:off x="9005453" y="45659"/>
            <a:ext cx="3112654" cy="1200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Then Click on “Set” and set the temperature ( say to 70 °C)  by sliding the temperature </a:t>
            </a:r>
            <a:r>
              <a:rPr b="0" i="0"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bar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/>
          </a:p>
        </p:txBody>
      </p:sp>
      <p:sp>
        <p:nvSpPr>
          <p:cNvPr id="442" name="Google Shape;442;p28"/>
          <p:cNvSpPr txBox="1"/>
          <p:nvPr/>
        </p:nvSpPr>
        <p:spPr>
          <a:xfrm>
            <a:off x="8968509" y="1433770"/>
            <a:ext cx="3112654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Then Click on “Run”</a:t>
            </a:r>
            <a:endParaRPr/>
          </a:p>
        </p:txBody>
      </p:sp>
      <p:sp>
        <p:nvSpPr>
          <p:cNvPr id="443" name="Google Shape;443;p28"/>
          <p:cNvSpPr txBox="1"/>
          <p:nvPr/>
        </p:nvSpPr>
        <p:spPr>
          <a:xfrm>
            <a:off x="9005453" y="1889203"/>
            <a:ext cx="3186545" cy="230832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Oven temperature will now increase. Check the oven display panel and click ‘’wait’ to note down the millivoltmeter  readings (in the worksheet)  at each 5°C ( or 5K)  interval up to 70 °C (i.e. 343 K) </a:t>
            </a:r>
            <a:endParaRPr/>
          </a:p>
        </p:txBody>
      </p:sp>
      <p:sp>
        <p:nvSpPr>
          <p:cNvPr id="444" name="Google Shape;444;p28"/>
          <p:cNvSpPr txBox="1"/>
          <p:nvPr/>
        </p:nvSpPr>
        <p:spPr>
          <a:xfrm>
            <a:off x="8968507" y="4408567"/>
            <a:ext cx="3186545" cy="20313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Now first note down the millivoltmeter reading at room temperature ( 25 °C ) in the worksheet. Then for other temperature values. Don’t forget to run again  after noting down the readings.</a:t>
            </a:r>
            <a:endParaRPr/>
          </a:p>
        </p:txBody>
      </p:sp>
      <p:sp>
        <p:nvSpPr>
          <p:cNvPr id="445" name="Google Shape;445;p28"/>
          <p:cNvSpPr/>
          <p:nvPr/>
        </p:nvSpPr>
        <p:spPr>
          <a:xfrm>
            <a:off x="10453899" y="1216933"/>
            <a:ext cx="281713" cy="23031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8"/>
          <p:cNvSpPr/>
          <p:nvPr/>
        </p:nvSpPr>
        <p:spPr>
          <a:xfrm>
            <a:off x="10524836" y="4109655"/>
            <a:ext cx="267854" cy="33250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8" name="Google Shape;4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4624" y="45659"/>
            <a:ext cx="238827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217" y="140676"/>
            <a:ext cx="6080413" cy="465548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8"/>
          <p:cNvSpPr/>
          <p:nvPr/>
        </p:nvSpPr>
        <p:spPr>
          <a:xfrm>
            <a:off x="6351295" y="3860800"/>
            <a:ext cx="2617212" cy="162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59111" y="4990205"/>
            <a:ext cx="2384266" cy="172711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dash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cxnSp>
        <p:nvCxnSpPr>
          <p:cNvPr id="452" name="Google Shape;452;p28"/>
          <p:cNvCxnSpPr/>
          <p:nvPr/>
        </p:nvCxnSpPr>
        <p:spPr>
          <a:xfrm flipH="1">
            <a:off x="4738255" y="5246255"/>
            <a:ext cx="1154545" cy="4064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9"/>
          <p:cNvSpPr/>
          <p:nvPr/>
        </p:nvSpPr>
        <p:spPr>
          <a:xfrm>
            <a:off x="2608729" y="2823882"/>
            <a:ext cx="67236" cy="24144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9"/>
          <p:cNvSpPr/>
          <p:nvPr/>
        </p:nvSpPr>
        <p:spPr>
          <a:xfrm>
            <a:off x="2627350" y="2208749"/>
            <a:ext cx="56880" cy="27553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9"/>
          <p:cNvSpPr txBox="1"/>
          <p:nvPr/>
        </p:nvSpPr>
        <p:spPr>
          <a:xfrm>
            <a:off x="356149" y="6338857"/>
            <a:ext cx="10609926" cy="40011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N.B: Take care about the unit.   </a:t>
            </a:r>
            <a:endParaRPr/>
          </a:p>
        </p:txBody>
      </p:sp>
      <p:sp>
        <p:nvSpPr>
          <p:cNvPr id="460" name="Google Shape;460;p29"/>
          <p:cNvSpPr txBox="1"/>
          <p:nvPr/>
        </p:nvSpPr>
        <p:spPr>
          <a:xfrm>
            <a:off x="2655790" y="97738"/>
            <a:ext cx="6995727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Worksheet</a:t>
            </a:r>
            <a:endParaRPr/>
          </a:p>
        </p:txBody>
      </p:sp>
      <p:sp>
        <p:nvSpPr>
          <p:cNvPr id="461" name="Google Shape;461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62" name="Google Shape;462;p29"/>
          <p:cNvGraphicFramePr/>
          <p:nvPr/>
        </p:nvGraphicFramePr>
        <p:xfrm>
          <a:off x="996405" y="197511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{502E963E-B545-4246-96AA-EE4AA65CA855}</a:tableStyleId>
              </a:tblPr>
              <a:tblGrid>
                <a:gridCol w="1371025"/>
                <a:gridCol w="1521500"/>
                <a:gridCol w="1505525"/>
                <a:gridCol w="1019275"/>
                <a:gridCol w="1487875"/>
                <a:gridCol w="2031375"/>
                <a:gridCol w="1262625"/>
              </a:tblGrid>
              <a:tr h="929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Temperature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( °C)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Temperature </a:t>
                      </a:r>
                      <a:br>
                        <a:rPr lang="en-US" sz="1600" u="none" cap="none" strike="noStrike"/>
                      </a:br>
                      <a:r>
                        <a:rPr lang="en-US" sz="1600" u="none" cap="none" strike="noStrike"/>
                        <a:t>( K)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Voltage across inner probe (mV)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1000/T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Considering the correction factor (ρ)</a:t>
                      </a:r>
                      <a:br>
                        <a:rPr lang="en-US" sz="1600"/>
                      </a:br>
                      <a:r>
                        <a:rPr lang="en-US" sz="1600"/>
                        <a:t>unit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logρ</a:t>
                      </a:r>
                      <a:endParaRPr sz="1600"/>
                    </a:p>
                  </a:txBody>
                  <a:tcPr marT="45725" marB="45725" marR="91450" marL="91450"/>
                </a:tc>
              </a:tr>
              <a:tr h="4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65750">
                <a:tc gridSpan="7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463" name="Google Shape;463;p29"/>
          <p:cNvPicPr preferRelativeResize="0"/>
          <p:nvPr/>
        </p:nvPicPr>
        <p:blipFill rotWithShape="1">
          <a:blip r:embed="rId3">
            <a:alphaModFix/>
          </a:blip>
          <a:srcRect b="79484" l="46663" r="0" t="0"/>
          <a:stretch/>
        </p:blipFill>
        <p:spPr>
          <a:xfrm>
            <a:off x="7714674" y="1083667"/>
            <a:ext cx="3738417" cy="749487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29"/>
          <p:cNvSpPr txBox="1"/>
          <p:nvPr/>
        </p:nvSpPr>
        <p:spPr>
          <a:xfrm>
            <a:off x="1468582" y="1163782"/>
            <a:ext cx="37384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Current I=  ……mA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3"/>
          <p:cNvSpPr txBox="1"/>
          <p:nvPr/>
        </p:nvSpPr>
        <p:spPr>
          <a:xfrm>
            <a:off x="1950548" y="2817917"/>
            <a:ext cx="86821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 u="sng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Basic Understandings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0" name="Google Shape;47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8381" y="42375"/>
            <a:ext cx="5087630" cy="2843448"/>
          </a:xfrm>
          <a:prstGeom prst="rect">
            <a:avLst/>
          </a:prstGeom>
          <a:noFill/>
          <a:ln cap="sq" cmpd="sng" w="381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471" name="Google Shape;47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94" y="-73891"/>
            <a:ext cx="2279024" cy="686531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0"/>
          <p:cNvSpPr/>
          <p:nvPr/>
        </p:nvSpPr>
        <p:spPr>
          <a:xfrm>
            <a:off x="113194" y="5726545"/>
            <a:ext cx="2279024" cy="1131455"/>
          </a:xfrm>
          <a:prstGeom prst="rect">
            <a:avLst/>
          </a:prstGeom>
          <a:noFill/>
          <a:ln cap="flat" cmpd="sng" w="571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3" name="Google Shape;473;p30"/>
          <p:cNvCxnSpPr/>
          <p:nvPr/>
        </p:nvCxnSpPr>
        <p:spPr>
          <a:xfrm rot="10800000">
            <a:off x="1454727" y="6441544"/>
            <a:ext cx="1907309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74" name="Google Shape;474;p30"/>
          <p:cNvSpPr txBox="1"/>
          <p:nvPr/>
        </p:nvSpPr>
        <p:spPr>
          <a:xfrm>
            <a:off x="3413538" y="6132677"/>
            <a:ext cx="8164945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Note by clicking this check box the student can find the resistivity value at any particular temperature. This is after considering the correction factor.</a:t>
            </a:r>
            <a:endParaRPr/>
          </a:p>
        </p:txBody>
      </p:sp>
      <p:graphicFrame>
        <p:nvGraphicFramePr>
          <p:cNvPr id="475" name="Google Shape;475;p30"/>
          <p:cNvGraphicFramePr/>
          <p:nvPr/>
        </p:nvGraphicFramePr>
        <p:xfrm>
          <a:off x="2481573" y="31722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{502E963E-B545-4246-96AA-EE4AA65CA855}</a:tableStyleId>
              </a:tblPr>
              <a:tblGrid>
                <a:gridCol w="1371025"/>
                <a:gridCol w="1521500"/>
                <a:gridCol w="1505525"/>
                <a:gridCol w="1019275"/>
                <a:gridCol w="1437850"/>
                <a:gridCol w="2031375"/>
                <a:gridCol w="710675"/>
              </a:tblGrid>
              <a:tr h="822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Temperature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( °C)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Temperature ( K)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Voltage across inner probe (mV)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1000/T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Considering the correction factor (ρ)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logρ</a:t>
                      </a:r>
                      <a:endParaRPr sz="1600"/>
                    </a:p>
                  </a:txBody>
                  <a:tcPr marT="45725" marB="45725" marR="91450" marL="91450"/>
                </a:tc>
              </a:tr>
              <a:tr h="4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71575">
                <a:tc gridSpan="7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476" name="Google Shape;476;p30"/>
          <p:cNvPicPr preferRelativeResize="0"/>
          <p:nvPr/>
        </p:nvPicPr>
        <p:blipFill rotWithShape="1">
          <a:blip r:embed="rId5">
            <a:alphaModFix/>
          </a:blip>
          <a:srcRect b="76860" l="46663" r="0" t="0"/>
          <a:stretch/>
        </p:blipFill>
        <p:spPr>
          <a:xfrm>
            <a:off x="7790342" y="1811970"/>
            <a:ext cx="3986554" cy="901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2" name="Google Shape;482;p31"/>
          <p:cNvPicPr preferRelativeResize="0"/>
          <p:nvPr/>
        </p:nvPicPr>
        <p:blipFill rotWithShape="1">
          <a:blip r:embed="rId3">
            <a:alphaModFix/>
          </a:blip>
          <a:srcRect b="0" l="695" r="0" t="0"/>
          <a:stretch/>
        </p:blipFill>
        <p:spPr>
          <a:xfrm>
            <a:off x="112807" y="1073929"/>
            <a:ext cx="11882917" cy="3123656"/>
          </a:xfrm>
          <a:prstGeom prst="rect">
            <a:avLst/>
          </a:prstGeom>
          <a:solidFill>
            <a:srgbClr val="FFFF00"/>
          </a:solidFill>
          <a:ln>
            <a:noFill/>
          </a:ln>
        </p:spPr>
      </p:pic>
      <p:sp>
        <p:nvSpPr>
          <p:cNvPr id="483" name="Google Shape;483;p31"/>
          <p:cNvSpPr txBox="1"/>
          <p:nvPr/>
        </p:nvSpPr>
        <p:spPr>
          <a:xfrm>
            <a:off x="172905" y="0"/>
            <a:ext cx="11725561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Sample Data taken from the virtual lab</a:t>
            </a:r>
            <a:endParaRPr/>
          </a:p>
        </p:txBody>
      </p:sp>
      <p:pic>
        <p:nvPicPr>
          <p:cNvPr id="484" name="Google Shape;48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461164"/>
            <a:ext cx="11898466" cy="239683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1"/>
          <p:cNvSpPr txBox="1"/>
          <p:nvPr/>
        </p:nvSpPr>
        <p:spPr>
          <a:xfrm>
            <a:off x="258617" y="653117"/>
            <a:ext cx="47659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1 ( temperature range 25 to 70 C)</a:t>
            </a:r>
            <a:endParaRPr/>
          </a:p>
        </p:txBody>
      </p:sp>
      <p:sp>
        <p:nvSpPr>
          <p:cNvPr id="486" name="Google Shape;486;p31"/>
          <p:cNvSpPr txBox="1"/>
          <p:nvPr/>
        </p:nvSpPr>
        <p:spPr>
          <a:xfrm>
            <a:off x="112807" y="4064399"/>
            <a:ext cx="21428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Table 2</a:t>
            </a:r>
            <a:endParaRPr/>
          </a:p>
        </p:txBody>
      </p:sp>
      <p:sp>
        <p:nvSpPr>
          <p:cNvPr id="487" name="Google Shape;487;p31"/>
          <p:cNvSpPr txBox="1"/>
          <p:nvPr/>
        </p:nvSpPr>
        <p:spPr>
          <a:xfrm>
            <a:off x="1184225" y="4012919"/>
            <a:ext cx="76087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1 ( temperature range 25 to 200 C) oven range set as x10</a:t>
            </a:r>
            <a:endParaRPr/>
          </a:p>
        </p:txBody>
      </p:sp>
      <p:sp>
        <p:nvSpPr>
          <p:cNvPr id="488" name="Google Shape;488;p31"/>
          <p:cNvSpPr txBox="1"/>
          <p:nvPr/>
        </p:nvSpPr>
        <p:spPr>
          <a:xfrm>
            <a:off x="5156200" y="637094"/>
            <a:ext cx="345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Current I set at 3 mA</a:t>
            </a:r>
            <a:endParaRPr/>
          </a:p>
        </p:txBody>
      </p:sp>
      <p:sp>
        <p:nvSpPr>
          <p:cNvPr id="489" name="Google Shape;489;p31"/>
          <p:cNvSpPr txBox="1"/>
          <p:nvPr/>
        </p:nvSpPr>
        <p:spPr>
          <a:xfrm rot="-2481304">
            <a:off x="1313422" y="3394118"/>
            <a:ext cx="9103704" cy="923330"/>
          </a:xfrm>
          <a:prstGeom prst="rect">
            <a:avLst/>
          </a:prstGeom>
          <a:solidFill>
            <a:srgbClr val="FFFF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to be shared with students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5" name="Google Shape;495;p32"/>
          <p:cNvSpPr txBox="1"/>
          <p:nvPr/>
        </p:nvSpPr>
        <p:spPr>
          <a:xfrm>
            <a:off x="110836" y="759657"/>
            <a:ext cx="117856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*The students can plot the graph in normal graph  paper (or in MS-Excel or any graph plotting software)</a:t>
            </a:r>
            <a:endParaRPr/>
          </a:p>
        </p:txBody>
      </p:sp>
      <p:pic>
        <p:nvPicPr>
          <p:cNvPr id="496" name="Google Shape;4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36" y="2041868"/>
            <a:ext cx="5069338" cy="3924823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2"/>
          <p:cNvSpPr txBox="1"/>
          <p:nvPr/>
        </p:nvSpPr>
        <p:spPr>
          <a:xfrm>
            <a:off x="822036" y="5966691"/>
            <a:ext cx="37961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From table 1 ( zoomed )</a:t>
            </a:r>
            <a:endParaRPr/>
          </a:p>
        </p:txBody>
      </p:sp>
      <p:pic>
        <p:nvPicPr>
          <p:cNvPr id="498" name="Google Shape;49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7523" y="2106717"/>
            <a:ext cx="4836277" cy="3839647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2"/>
          <p:cNvSpPr txBox="1"/>
          <p:nvPr/>
        </p:nvSpPr>
        <p:spPr>
          <a:xfrm>
            <a:off x="7197436" y="5966691"/>
            <a:ext cx="37961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From table 2</a:t>
            </a:r>
            <a:endParaRPr/>
          </a:p>
        </p:txBody>
      </p:sp>
      <p:sp>
        <p:nvSpPr>
          <p:cNvPr id="500" name="Google Shape;500;p32"/>
          <p:cNvSpPr txBox="1"/>
          <p:nvPr/>
        </p:nvSpPr>
        <p:spPr>
          <a:xfrm>
            <a:off x="-249382" y="128715"/>
            <a:ext cx="115269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Plot the graph between 1000/T and log ρ. 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3"/>
          <p:cNvSpPr txBox="1"/>
          <p:nvPr/>
        </p:nvSpPr>
        <p:spPr>
          <a:xfrm>
            <a:off x="139937" y="192150"/>
            <a:ext cx="11850255" cy="5847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to calculate energy Band gap from the plotted graph?  </a:t>
            </a:r>
            <a:endParaRPr/>
          </a:p>
        </p:txBody>
      </p:sp>
      <p:pic>
        <p:nvPicPr>
          <p:cNvPr id="506" name="Google Shape;506;p33"/>
          <p:cNvPicPr preferRelativeResize="0"/>
          <p:nvPr/>
        </p:nvPicPr>
        <p:blipFill rotWithShape="1">
          <a:blip r:embed="rId3">
            <a:alphaModFix/>
          </a:blip>
          <a:srcRect b="21201" l="0" r="0" t="61029"/>
          <a:stretch/>
        </p:blipFill>
        <p:spPr>
          <a:xfrm>
            <a:off x="414206" y="6162254"/>
            <a:ext cx="11363588" cy="584776"/>
          </a:xfrm>
          <a:prstGeom prst="rect">
            <a:avLst/>
          </a:prstGeom>
          <a:solidFill>
            <a:srgbClr val="F4B08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7" name="Google Shape;507;p33"/>
          <p:cNvSpPr txBox="1"/>
          <p:nvPr/>
        </p:nvSpPr>
        <p:spPr>
          <a:xfrm>
            <a:off x="139937" y="1365279"/>
            <a:ext cx="5285528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Plot the graph between 1000/T (along x-axis )  and log</a:t>
            </a:r>
            <a:r>
              <a:rPr b="1" baseline="-25000" lang="en-US" sz="400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b="1" lang="en-US" sz="400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ρ (along y-axis). Find the slope and then use thee following formula</a:t>
            </a:r>
            <a:endParaRPr/>
          </a:p>
        </p:txBody>
      </p:sp>
      <p:pic>
        <p:nvPicPr>
          <p:cNvPr id="508" name="Google Shape;508;p33"/>
          <p:cNvPicPr preferRelativeResize="0"/>
          <p:nvPr/>
        </p:nvPicPr>
        <p:blipFill rotWithShape="1">
          <a:blip r:embed="rId4">
            <a:alphaModFix/>
          </a:blip>
          <a:srcRect b="18220" l="37280" r="17720" t="20377"/>
          <a:stretch/>
        </p:blipFill>
        <p:spPr>
          <a:xfrm>
            <a:off x="5359460" y="982050"/>
            <a:ext cx="6341034" cy="48645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33"/>
          <p:cNvGrpSpPr/>
          <p:nvPr/>
        </p:nvGrpSpPr>
        <p:grpSpPr>
          <a:xfrm>
            <a:off x="7717963" y="1657597"/>
            <a:ext cx="2784454" cy="2604754"/>
            <a:chOff x="7717963" y="1657597"/>
            <a:chExt cx="2784454" cy="2604754"/>
          </a:xfrm>
        </p:grpSpPr>
        <p:sp>
          <p:nvSpPr>
            <p:cNvPr id="510" name="Google Shape;510;p33"/>
            <p:cNvSpPr/>
            <p:nvPr/>
          </p:nvSpPr>
          <p:spPr>
            <a:xfrm>
              <a:off x="7717963" y="4118623"/>
              <a:ext cx="142043" cy="143728"/>
            </a:xfrm>
            <a:prstGeom prst="donut">
              <a:avLst>
                <a:gd fmla="val 25000" name="adj"/>
              </a:avLst>
            </a:prstGeom>
            <a:solidFill>
              <a:srgbClr val="FF000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7978688" y="3893928"/>
              <a:ext cx="142043" cy="143728"/>
            </a:xfrm>
            <a:prstGeom prst="donut">
              <a:avLst>
                <a:gd fmla="val 25000" name="adj"/>
              </a:avLst>
            </a:prstGeom>
            <a:solidFill>
              <a:srgbClr val="FF000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8259774" y="3634708"/>
              <a:ext cx="142043" cy="143728"/>
            </a:xfrm>
            <a:prstGeom prst="donut">
              <a:avLst>
                <a:gd fmla="val 25000" name="adj"/>
              </a:avLst>
            </a:prstGeom>
            <a:solidFill>
              <a:srgbClr val="FF000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8504805" y="3357136"/>
              <a:ext cx="142043" cy="143728"/>
            </a:xfrm>
            <a:prstGeom prst="donut">
              <a:avLst>
                <a:gd fmla="val 25000" name="adj"/>
              </a:avLst>
            </a:prstGeom>
            <a:solidFill>
              <a:srgbClr val="FF000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8753380" y="3114377"/>
              <a:ext cx="142043" cy="143728"/>
            </a:xfrm>
            <a:prstGeom prst="donut">
              <a:avLst>
                <a:gd fmla="val 25000" name="adj"/>
              </a:avLst>
            </a:prstGeom>
            <a:solidFill>
              <a:srgbClr val="FF000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9005228" y="2830292"/>
              <a:ext cx="142043" cy="143728"/>
            </a:xfrm>
            <a:prstGeom prst="donut">
              <a:avLst>
                <a:gd fmla="val 25000" name="adj"/>
              </a:avLst>
            </a:prstGeom>
            <a:solidFill>
              <a:srgbClr val="FF000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9321551" y="2554790"/>
              <a:ext cx="142043" cy="143728"/>
            </a:xfrm>
            <a:prstGeom prst="donut">
              <a:avLst>
                <a:gd fmla="val 25000" name="adj"/>
              </a:avLst>
            </a:prstGeom>
            <a:solidFill>
              <a:srgbClr val="FF000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9570126" y="2270999"/>
              <a:ext cx="142043" cy="143728"/>
            </a:xfrm>
            <a:prstGeom prst="donut">
              <a:avLst>
                <a:gd fmla="val 25000" name="adj"/>
              </a:avLst>
            </a:prstGeom>
            <a:solidFill>
              <a:srgbClr val="FF000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9863089" y="1957151"/>
              <a:ext cx="142043" cy="143728"/>
            </a:xfrm>
            <a:prstGeom prst="donut">
              <a:avLst>
                <a:gd fmla="val 25000" name="adj"/>
              </a:avLst>
            </a:prstGeom>
            <a:solidFill>
              <a:srgbClr val="FF000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10102787" y="1729461"/>
              <a:ext cx="142043" cy="143728"/>
            </a:xfrm>
            <a:prstGeom prst="donut">
              <a:avLst>
                <a:gd fmla="val 25000" name="adj"/>
              </a:avLst>
            </a:prstGeom>
            <a:solidFill>
              <a:srgbClr val="FF000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10360374" y="1657597"/>
              <a:ext cx="142043" cy="143728"/>
            </a:xfrm>
            <a:prstGeom prst="donut">
              <a:avLst>
                <a:gd fmla="val 25000" name="adj"/>
              </a:avLst>
            </a:prstGeom>
            <a:solidFill>
              <a:srgbClr val="FF000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1" name="Google Shape;521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4"/>
          <p:cNvSpPr txBox="1"/>
          <p:nvPr/>
        </p:nvSpPr>
        <p:spPr>
          <a:xfrm>
            <a:off x="87745" y="1231645"/>
            <a:ext cx="12007276" cy="4524315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A1.1. </a:t>
            </a:r>
            <a:r>
              <a:rPr b="1" lang="en-US" sz="36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In this four probe experiment, a Germanium crystal is kept inside the oven. What is the voltage drop at 25 °C when current 1µA is passing through outer two probes on the sample</a:t>
            </a:r>
            <a:endParaRPr b="1" sz="3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(A) 29.08 V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(B) 29.08 mV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(C) The outer two probes are not for passing current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(D) Can not be determined with this set up</a:t>
            </a:r>
            <a:endParaRPr/>
          </a:p>
        </p:txBody>
      </p:sp>
      <p:grpSp>
        <p:nvGrpSpPr>
          <p:cNvPr id="527" name="Google Shape;527;p34"/>
          <p:cNvGrpSpPr/>
          <p:nvPr/>
        </p:nvGrpSpPr>
        <p:grpSpPr>
          <a:xfrm>
            <a:off x="11342255" y="101447"/>
            <a:ext cx="752765" cy="720435"/>
            <a:chOff x="11406909" y="0"/>
            <a:chExt cx="715819" cy="738908"/>
          </a:xfrm>
        </p:grpSpPr>
        <p:sp>
          <p:nvSpPr>
            <p:cNvPr id="528" name="Google Shape;528;p34"/>
            <p:cNvSpPr/>
            <p:nvPr/>
          </p:nvSpPr>
          <p:spPr>
            <a:xfrm>
              <a:off x="11406909" y="0"/>
              <a:ext cx="715819" cy="738908"/>
            </a:xfrm>
            <a:prstGeom prst="ellipse">
              <a:avLst/>
            </a:prstGeom>
            <a:noFill/>
            <a:ln cap="flat" cmpd="sng" w="38100">
              <a:solidFill>
                <a:srgbClr val="3856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4"/>
            <p:cNvSpPr txBox="1"/>
            <p:nvPr/>
          </p:nvSpPr>
          <p:spPr>
            <a:xfrm>
              <a:off x="11530445" y="27710"/>
              <a:ext cx="468745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0000FF"/>
                  </a:solidFill>
                  <a:latin typeface="Cambria"/>
                  <a:ea typeface="Cambria"/>
                  <a:cs typeface="Cambria"/>
                  <a:sym typeface="Cambria"/>
                </a:rPr>
                <a:t>A</a:t>
              </a:r>
              <a:endParaRPr/>
            </a:p>
          </p:txBody>
        </p:sp>
      </p:grpSp>
      <p:sp>
        <p:nvSpPr>
          <p:cNvPr id="530" name="Google Shape;530;p34"/>
          <p:cNvSpPr txBox="1"/>
          <p:nvPr/>
        </p:nvSpPr>
        <p:spPr>
          <a:xfrm>
            <a:off x="0" y="11893"/>
            <a:ext cx="3805382" cy="461665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Activity based question  </a:t>
            </a:r>
            <a:endParaRPr/>
          </a:p>
        </p:txBody>
      </p:sp>
      <p:sp>
        <p:nvSpPr>
          <p:cNvPr id="531" name="Google Shape;531;p34"/>
          <p:cNvSpPr/>
          <p:nvPr/>
        </p:nvSpPr>
        <p:spPr>
          <a:xfrm>
            <a:off x="10000825" y="242726"/>
            <a:ext cx="997527" cy="46166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F0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2" name="Google Shape;5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8060" y="-41099"/>
            <a:ext cx="752765" cy="118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5"/>
          <p:cNvSpPr txBox="1"/>
          <p:nvPr/>
        </p:nvSpPr>
        <p:spPr>
          <a:xfrm>
            <a:off x="87744" y="920621"/>
            <a:ext cx="12016512" cy="5016758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A1.2 :  </a:t>
            </a:r>
            <a:r>
              <a:rPr b="1" lang="en-US" sz="32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In order to run the oven and take readings from the voltmeter display panel which of the following is the correct order  -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(A) Set temperature &gt; Set the range of the voltmeter&gt; wait &gt; Measure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(B) Set temperature &gt; Set the range of the voltmeter &gt; Run &gt; wait &gt; Run (again)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(C) Set the range of the voltmeter &gt; Run &gt; wait&gt; Set temperature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(D) No need to it manually, data will be automatically collected </a:t>
            </a:r>
            <a:endParaRPr/>
          </a:p>
        </p:txBody>
      </p:sp>
      <p:grpSp>
        <p:nvGrpSpPr>
          <p:cNvPr id="538" name="Google Shape;538;p35"/>
          <p:cNvGrpSpPr/>
          <p:nvPr/>
        </p:nvGrpSpPr>
        <p:grpSpPr>
          <a:xfrm>
            <a:off x="11388437" y="83127"/>
            <a:ext cx="715819" cy="738908"/>
            <a:chOff x="11406909" y="0"/>
            <a:chExt cx="715819" cy="738908"/>
          </a:xfrm>
        </p:grpSpPr>
        <p:sp>
          <p:nvSpPr>
            <p:cNvPr id="539" name="Google Shape;539;p35"/>
            <p:cNvSpPr/>
            <p:nvPr/>
          </p:nvSpPr>
          <p:spPr>
            <a:xfrm>
              <a:off x="11406909" y="0"/>
              <a:ext cx="715819" cy="738908"/>
            </a:xfrm>
            <a:prstGeom prst="ellipse">
              <a:avLst/>
            </a:prstGeom>
            <a:noFill/>
            <a:ln cap="flat" cmpd="sng" w="38100">
              <a:solidFill>
                <a:srgbClr val="3856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5"/>
            <p:cNvSpPr txBox="1"/>
            <p:nvPr/>
          </p:nvSpPr>
          <p:spPr>
            <a:xfrm>
              <a:off x="11496963" y="0"/>
              <a:ext cx="535709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A</a:t>
              </a:r>
              <a:endParaRPr/>
            </a:p>
          </p:txBody>
        </p:sp>
      </p:grpSp>
      <p:sp>
        <p:nvSpPr>
          <p:cNvPr id="541" name="Google Shape;541;p35"/>
          <p:cNvSpPr txBox="1"/>
          <p:nvPr/>
        </p:nvSpPr>
        <p:spPr>
          <a:xfrm>
            <a:off x="0" y="0"/>
            <a:ext cx="3805382" cy="461665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Activity based question  </a:t>
            </a:r>
            <a:endParaRPr/>
          </a:p>
        </p:txBody>
      </p:sp>
      <p:sp>
        <p:nvSpPr>
          <p:cNvPr id="542" name="Google Shape;542;p35"/>
          <p:cNvSpPr txBox="1"/>
          <p:nvPr/>
        </p:nvSpPr>
        <p:spPr>
          <a:xfrm rot="-2987605">
            <a:off x="2475346" y="3065337"/>
            <a:ext cx="6271491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the order before giving in class or modify question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6"/>
          <p:cNvSpPr txBox="1"/>
          <p:nvPr/>
        </p:nvSpPr>
        <p:spPr>
          <a:xfrm>
            <a:off x="120072" y="870119"/>
            <a:ext cx="11894127" cy="3970318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A1.3 : </a:t>
            </a:r>
            <a:r>
              <a:rPr b="1" lang="en-US" sz="36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The maximum range of the voltmeter that can be set up in this virtual lab set up is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(A) 1 mV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(B) 100 mV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(C) 10 V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(D) 100 V</a:t>
            </a:r>
            <a:endParaRPr/>
          </a:p>
        </p:txBody>
      </p:sp>
      <p:grpSp>
        <p:nvGrpSpPr>
          <p:cNvPr id="548" name="Google Shape;548;p36"/>
          <p:cNvGrpSpPr/>
          <p:nvPr/>
        </p:nvGrpSpPr>
        <p:grpSpPr>
          <a:xfrm>
            <a:off x="11388437" y="83127"/>
            <a:ext cx="715819" cy="738908"/>
            <a:chOff x="11406909" y="0"/>
            <a:chExt cx="715819" cy="738908"/>
          </a:xfrm>
        </p:grpSpPr>
        <p:sp>
          <p:nvSpPr>
            <p:cNvPr id="549" name="Google Shape;549;p36"/>
            <p:cNvSpPr/>
            <p:nvPr/>
          </p:nvSpPr>
          <p:spPr>
            <a:xfrm>
              <a:off x="11406909" y="0"/>
              <a:ext cx="715819" cy="738908"/>
            </a:xfrm>
            <a:prstGeom prst="ellipse">
              <a:avLst/>
            </a:prstGeom>
            <a:noFill/>
            <a:ln cap="flat" cmpd="sng" w="38100">
              <a:solidFill>
                <a:srgbClr val="3856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36"/>
            <p:cNvSpPr txBox="1"/>
            <p:nvPr/>
          </p:nvSpPr>
          <p:spPr>
            <a:xfrm>
              <a:off x="11496963" y="0"/>
              <a:ext cx="535709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A</a:t>
              </a:r>
              <a:endParaRPr/>
            </a:p>
          </p:txBody>
        </p:sp>
      </p:grpSp>
      <p:sp>
        <p:nvSpPr>
          <p:cNvPr id="551" name="Google Shape;551;p36"/>
          <p:cNvSpPr txBox="1"/>
          <p:nvPr/>
        </p:nvSpPr>
        <p:spPr>
          <a:xfrm>
            <a:off x="0" y="0"/>
            <a:ext cx="3805382" cy="461665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Activity based question 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7"/>
          <p:cNvSpPr txBox="1"/>
          <p:nvPr/>
        </p:nvSpPr>
        <p:spPr>
          <a:xfrm>
            <a:off x="43870" y="1025236"/>
            <a:ext cx="11970329" cy="5078313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A1.4 : </a:t>
            </a:r>
            <a:r>
              <a:rPr b="1" lang="en-US" sz="36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In this experiment, lets consider the case when  3 mA of current is passing through the Ge crystal at 25 °C. The resistivity of the sample (as shown by the simulator) is –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(A) 87.24 </a:t>
            </a:r>
            <a:r>
              <a:rPr b="1" i="0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ohm cm</a:t>
            </a:r>
            <a:endParaRPr b="1" sz="3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(B) 87.24 </a:t>
            </a:r>
            <a:r>
              <a:rPr b="1" i="0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ohm</a:t>
            </a:r>
            <a:r>
              <a:rPr b="1" baseline="30000" i="0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-1</a:t>
            </a:r>
            <a:r>
              <a:rPr b="1" i="0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cm</a:t>
            </a:r>
            <a:r>
              <a:rPr b="1" baseline="30000" i="0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-1</a:t>
            </a:r>
            <a:endParaRPr b="1" i="0" sz="3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(C) </a:t>
            </a:r>
            <a:r>
              <a:rPr b="1" i="0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6.2011 ohm cm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(D) </a:t>
            </a:r>
            <a:r>
              <a:rPr b="1" i="0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6.2011 ohm</a:t>
            </a:r>
            <a:r>
              <a:rPr b="1" baseline="30000" i="0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-1</a:t>
            </a:r>
            <a:r>
              <a:rPr b="1" i="0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cm</a:t>
            </a:r>
            <a:r>
              <a:rPr b="1" baseline="30000" i="0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-1</a:t>
            </a:r>
            <a:endParaRPr b="1" i="0" sz="3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557" name="Google Shape;557;p37"/>
          <p:cNvGrpSpPr/>
          <p:nvPr/>
        </p:nvGrpSpPr>
        <p:grpSpPr>
          <a:xfrm>
            <a:off x="11388437" y="83127"/>
            <a:ext cx="715819" cy="738908"/>
            <a:chOff x="11406909" y="0"/>
            <a:chExt cx="715819" cy="738908"/>
          </a:xfrm>
        </p:grpSpPr>
        <p:sp>
          <p:nvSpPr>
            <p:cNvPr id="558" name="Google Shape;558;p37"/>
            <p:cNvSpPr/>
            <p:nvPr/>
          </p:nvSpPr>
          <p:spPr>
            <a:xfrm>
              <a:off x="11406909" y="0"/>
              <a:ext cx="715819" cy="738908"/>
            </a:xfrm>
            <a:prstGeom prst="ellipse">
              <a:avLst/>
            </a:prstGeom>
            <a:noFill/>
            <a:ln cap="flat" cmpd="sng" w="38100">
              <a:solidFill>
                <a:srgbClr val="3856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37"/>
            <p:cNvSpPr txBox="1"/>
            <p:nvPr/>
          </p:nvSpPr>
          <p:spPr>
            <a:xfrm>
              <a:off x="11496963" y="0"/>
              <a:ext cx="535709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A</a:t>
              </a:r>
              <a:endParaRPr/>
            </a:p>
          </p:txBody>
        </p:sp>
      </p:grpSp>
      <p:sp>
        <p:nvSpPr>
          <p:cNvPr id="560" name="Google Shape;560;p37"/>
          <p:cNvSpPr txBox="1"/>
          <p:nvPr/>
        </p:nvSpPr>
        <p:spPr>
          <a:xfrm>
            <a:off x="0" y="0"/>
            <a:ext cx="3805382" cy="461665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Activity based question  </a:t>
            </a:r>
            <a:endParaRPr/>
          </a:p>
        </p:txBody>
      </p:sp>
      <p:sp>
        <p:nvSpPr>
          <p:cNvPr id="561" name="Google Shape;561;p37"/>
          <p:cNvSpPr txBox="1"/>
          <p:nvPr/>
        </p:nvSpPr>
        <p:spPr>
          <a:xfrm rot="-2987605">
            <a:off x="2336801" y="3490210"/>
            <a:ext cx="6271491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the answer before giving in class or modify question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8"/>
          <p:cNvSpPr txBox="1"/>
          <p:nvPr/>
        </p:nvSpPr>
        <p:spPr>
          <a:xfrm>
            <a:off x="0" y="985477"/>
            <a:ext cx="12127346" cy="4524315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A1.5 : </a:t>
            </a:r>
            <a:r>
              <a:rPr b="1" lang="en-US" sz="36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In the Four probe experiment, when the temperature of the Ge crystal  is increased from 55 °C to 65 °C  the change in resistivity (for I = 3 mA) is 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(A) 0.2512 </a:t>
            </a:r>
            <a:r>
              <a:rPr b="1" i="0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ohm cm</a:t>
            </a: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(B) </a:t>
            </a:r>
            <a:r>
              <a:rPr b="1" i="0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5.2749</a:t>
            </a: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i="0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ohm cm</a:t>
            </a: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(C) </a:t>
            </a:r>
            <a:r>
              <a:rPr b="1" i="0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5.0204 ohm cm</a:t>
            </a: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b="1" i="0" sz="3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(D) None of the above</a:t>
            </a:r>
            <a:endParaRPr/>
          </a:p>
        </p:txBody>
      </p:sp>
      <p:sp>
        <p:nvSpPr>
          <p:cNvPr id="567" name="Google Shape;567;p38"/>
          <p:cNvSpPr txBox="1"/>
          <p:nvPr/>
        </p:nvSpPr>
        <p:spPr>
          <a:xfrm>
            <a:off x="0" y="0"/>
            <a:ext cx="3805382" cy="461665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Activity based question  </a:t>
            </a:r>
            <a:endParaRPr/>
          </a:p>
        </p:txBody>
      </p:sp>
      <p:grpSp>
        <p:nvGrpSpPr>
          <p:cNvPr id="568" name="Google Shape;568;p38"/>
          <p:cNvGrpSpPr/>
          <p:nvPr/>
        </p:nvGrpSpPr>
        <p:grpSpPr>
          <a:xfrm>
            <a:off x="11388437" y="83127"/>
            <a:ext cx="715819" cy="738908"/>
            <a:chOff x="11406909" y="0"/>
            <a:chExt cx="715819" cy="738908"/>
          </a:xfrm>
        </p:grpSpPr>
        <p:sp>
          <p:nvSpPr>
            <p:cNvPr id="569" name="Google Shape;569;p38"/>
            <p:cNvSpPr/>
            <p:nvPr/>
          </p:nvSpPr>
          <p:spPr>
            <a:xfrm>
              <a:off x="11406909" y="0"/>
              <a:ext cx="715819" cy="738908"/>
            </a:xfrm>
            <a:prstGeom prst="ellipse">
              <a:avLst/>
            </a:prstGeom>
            <a:noFill/>
            <a:ln cap="flat" cmpd="sng" w="38100">
              <a:solidFill>
                <a:srgbClr val="3856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8"/>
            <p:cNvSpPr txBox="1"/>
            <p:nvPr/>
          </p:nvSpPr>
          <p:spPr>
            <a:xfrm>
              <a:off x="11496963" y="0"/>
              <a:ext cx="535709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A</a:t>
              </a:r>
              <a:endParaRPr/>
            </a:p>
          </p:txBody>
        </p:sp>
      </p:grpSp>
      <p:sp>
        <p:nvSpPr>
          <p:cNvPr id="571" name="Google Shape;571;p38"/>
          <p:cNvSpPr txBox="1"/>
          <p:nvPr/>
        </p:nvSpPr>
        <p:spPr>
          <a:xfrm rot="-2987605">
            <a:off x="2475346" y="3065337"/>
            <a:ext cx="6271491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the answer  before giving in class or modify question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9"/>
          <p:cNvSpPr txBox="1"/>
          <p:nvPr/>
        </p:nvSpPr>
        <p:spPr>
          <a:xfrm>
            <a:off x="55843" y="1141299"/>
            <a:ext cx="1159136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Apparatus: </a:t>
            </a: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Probe arrangement, Four probes set up with digital millivoltmeter and constant current generator, Sample crystal ( Germanium), Oven  </a:t>
            </a:r>
            <a:endParaRPr/>
          </a:p>
        </p:txBody>
      </p:sp>
      <p:grpSp>
        <p:nvGrpSpPr>
          <p:cNvPr id="577" name="Google Shape;577;p39"/>
          <p:cNvGrpSpPr/>
          <p:nvPr/>
        </p:nvGrpSpPr>
        <p:grpSpPr>
          <a:xfrm>
            <a:off x="6371664" y="2572704"/>
            <a:ext cx="4911853" cy="4016357"/>
            <a:chOff x="6371664" y="2572704"/>
            <a:chExt cx="4911853" cy="4016357"/>
          </a:xfrm>
        </p:grpSpPr>
        <p:pic>
          <p:nvPicPr>
            <p:cNvPr id="578" name="Google Shape;578;p39"/>
            <p:cNvPicPr preferRelativeResize="0"/>
            <p:nvPr/>
          </p:nvPicPr>
          <p:blipFill rotWithShape="1">
            <a:blip r:embed="rId3">
              <a:alphaModFix/>
            </a:blip>
            <a:srcRect b="0" l="37864" r="0" t="0"/>
            <a:stretch/>
          </p:blipFill>
          <p:spPr>
            <a:xfrm rot="5400000">
              <a:off x="6787421" y="2156947"/>
              <a:ext cx="4016357" cy="484787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79" name="Google Shape;579;p39"/>
            <p:cNvCxnSpPr>
              <a:stCxn id="580" idx="3"/>
            </p:cNvCxnSpPr>
            <p:nvPr/>
          </p:nvCxnSpPr>
          <p:spPr>
            <a:xfrm flipH="1" rot="10800000">
              <a:off x="7608946" y="5459629"/>
              <a:ext cx="956700" cy="48810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580" name="Google Shape;580;p39"/>
            <p:cNvSpPr txBox="1"/>
            <p:nvPr/>
          </p:nvSpPr>
          <p:spPr>
            <a:xfrm>
              <a:off x="6412158" y="5763063"/>
              <a:ext cx="11967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 crystal</a:t>
              </a:r>
              <a:endParaRPr/>
            </a:p>
          </p:txBody>
        </p:sp>
        <p:cxnSp>
          <p:nvCxnSpPr>
            <p:cNvPr id="581" name="Google Shape;581;p39"/>
            <p:cNvCxnSpPr/>
            <p:nvPr/>
          </p:nvCxnSpPr>
          <p:spPr>
            <a:xfrm rot="10800000">
              <a:off x="9051953" y="5117767"/>
              <a:ext cx="970936" cy="711533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582" name="Google Shape;582;p39"/>
            <p:cNvSpPr txBox="1"/>
            <p:nvPr/>
          </p:nvSpPr>
          <p:spPr>
            <a:xfrm>
              <a:off x="9844294" y="5938852"/>
              <a:ext cx="143922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Four probes</a:t>
              </a:r>
              <a:endParaRPr/>
            </a:p>
          </p:txBody>
        </p:sp>
      </p:grpSp>
      <p:grpSp>
        <p:nvGrpSpPr>
          <p:cNvPr id="583" name="Google Shape;583;p39"/>
          <p:cNvGrpSpPr/>
          <p:nvPr/>
        </p:nvGrpSpPr>
        <p:grpSpPr>
          <a:xfrm>
            <a:off x="-97066" y="2091815"/>
            <a:ext cx="6726900" cy="4788145"/>
            <a:chOff x="-97066" y="2091815"/>
            <a:chExt cx="6726900" cy="4788145"/>
          </a:xfrm>
        </p:grpSpPr>
        <p:pic>
          <p:nvPicPr>
            <p:cNvPr id="584" name="Google Shape;584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8295" y="2091815"/>
              <a:ext cx="5677705" cy="425827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</p:pic>
        <p:cxnSp>
          <p:nvCxnSpPr>
            <p:cNvPr id="585" name="Google Shape;585;p39"/>
            <p:cNvCxnSpPr/>
            <p:nvPr/>
          </p:nvCxnSpPr>
          <p:spPr>
            <a:xfrm flipH="1">
              <a:off x="3471169" y="3213717"/>
              <a:ext cx="1157056" cy="857898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586" name="Google Shape;586;p39"/>
            <p:cNvSpPr txBox="1"/>
            <p:nvPr/>
          </p:nvSpPr>
          <p:spPr>
            <a:xfrm>
              <a:off x="4628225" y="2812203"/>
              <a:ext cx="902563" cy="369332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33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oven</a:t>
              </a:r>
              <a:endParaRPr/>
            </a:p>
          </p:txBody>
        </p:sp>
        <p:cxnSp>
          <p:nvCxnSpPr>
            <p:cNvPr id="587" name="Google Shape;587;p39"/>
            <p:cNvCxnSpPr/>
            <p:nvPr/>
          </p:nvCxnSpPr>
          <p:spPr>
            <a:xfrm>
              <a:off x="1393794" y="5033639"/>
              <a:ext cx="710214" cy="1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588" name="Google Shape;588;p39"/>
            <p:cNvSpPr txBox="1"/>
            <p:nvPr/>
          </p:nvSpPr>
          <p:spPr>
            <a:xfrm>
              <a:off x="-97066" y="4656102"/>
              <a:ext cx="1642825" cy="92333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33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milliammeter/millivoltmeter display</a:t>
              </a:r>
              <a:endParaRPr/>
            </a:p>
          </p:txBody>
        </p:sp>
        <p:cxnSp>
          <p:nvCxnSpPr>
            <p:cNvPr id="589" name="Google Shape;589;p39"/>
            <p:cNvCxnSpPr/>
            <p:nvPr/>
          </p:nvCxnSpPr>
          <p:spPr>
            <a:xfrm>
              <a:off x="4305668" y="5033639"/>
              <a:ext cx="612560" cy="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590" name="Google Shape;590;p39"/>
            <p:cNvSpPr txBox="1"/>
            <p:nvPr/>
          </p:nvSpPr>
          <p:spPr>
            <a:xfrm>
              <a:off x="4918228" y="4794601"/>
              <a:ext cx="1642824" cy="646331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33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Temperature display panel</a:t>
              </a: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 flipH="1" rot="-5400000">
              <a:off x="2447958" y="5895053"/>
              <a:ext cx="475074" cy="435007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39"/>
            <p:cNvSpPr/>
            <p:nvPr/>
          </p:nvSpPr>
          <p:spPr>
            <a:xfrm flipH="1" rot="-5400000">
              <a:off x="1591196" y="5863700"/>
              <a:ext cx="475074" cy="435007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39"/>
            <p:cNvSpPr txBox="1"/>
            <p:nvPr/>
          </p:nvSpPr>
          <p:spPr>
            <a:xfrm>
              <a:off x="2321981" y="6501438"/>
              <a:ext cx="17277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33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Current leads</a:t>
              </a:r>
              <a:endParaRPr/>
            </a:p>
          </p:txBody>
        </p:sp>
        <p:sp>
          <p:nvSpPr>
            <p:cNvPr id="594" name="Google Shape;594;p39"/>
            <p:cNvSpPr txBox="1"/>
            <p:nvPr/>
          </p:nvSpPr>
          <p:spPr>
            <a:xfrm>
              <a:off x="957779" y="6510628"/>
              <a:ext cx="17277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33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Voltage leads</a:t>
              </a:r>
              <a:endParaRPr/>
            </a:p>
          </p:txBody>
        </p:sp>
        <p:cxnSp>
          <p:nvCxnSpPr>
            <p:cNvPr id="595" name="Google Shape;595;p39"/>
            <p:cNvCxnSpPr/>
            <p:nvPr/>
          </p:nvCxnSpPr>
          <p:spPr>
            <a:xfrm rot="10800000">
              <a:off x="4091684" y="5741910"/>
              <a:ext cx="427967" cy="711533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596" name="Google Shape;596;p39"/>
            <p:cNvSpPr txBox="1"/>
            <p:nvPr/>
          </p:nvSpPr>
          <p:spPr>
            <a:xfrm>
              <a:off x="4199990" y="6233629"/>
              <a:ext cx="2429844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33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Connection to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33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temperature sensor</a:t>
              </a:r>
              <a:endParaRPr/>
            </a:p>
          </p:txBody>
        </p:sp>
      </p:grpSp>
      <p:sp>
        <p:nvSpPr>
          <p:cNvPr id="597" name="Google Shape;597;p39"/>
          <p:cNvSpPr txBox="1"/>
          <p:nvPr/>
        </p:nvSpPr>
        <p:spPr>
          <a:xfrm>
            <a:off x="1545759" y="187192"/>
            <a:ext cx="8488217" cy="76944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Experimental set up  in our </a:t>
            </a:r>
            <a:r>
              <a:rPr b="1" i="0" lang="en-US" sz="4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-US" sz="4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l</a:t>
            </a:r>
            <a:r>
              <a:rPr b="1" i="0" lang="en-US" sz="4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ab</a:t>
            </a:r>
            <a:endParaRPr/>
          </a:p>
        </p:txBody>
      </p:sp>
      <p:sp>
        <p:nvSpPr>
          <p:cNvPr id="598" name="Google Shape;598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9" name="Google Shape;599;p39"/>
          <p:cNvSpPr txBox="1"/>
          <p:nvPr/>
        </p:nvSpPr>
        <p:spPr>
          <a:xfrm>
            <a:off x="10594756" y="6601240"/>
            <a:ext cx="18149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Dr. Subhojyoti Sinha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/>
          <p:nvPr/>
        </p:nvSpPr>
        <p:spPr>
          <a:xfrm>
            <a:off x="6536633" y="1965190"/>
            <a:ext cx="5620871" cy="3200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Noto Sans Symbols"/>
              <a:buChar char="❖"/>
            </a:pPr>
            <a:r>
              <a:rPr b="1" i="0" lang="en-US" sz="2400" u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Natural pure form of a semiconductor is known as intrinsic</a:t>
            </a:r>
            <a:r>
              <a:rPr b="1" i="0" lang="en-US" sz="2400" u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400" u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semiconductor.</a:t>
            </a:r>
            <a:endParaRPr/>
          </a:p>
          <a:p>
            <a:pPr indent="-3048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1" i="0" sz="2400" u="none" strike="noStrike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Noto Sans Symbols"/>
              <a:buChar char="❖"/>
            </a:pPr>
            <a:r>
              <a:rPr b="1" i="0" lang="en-US" sz="2400" u="none" strike="noStrik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Conductivity is mainly to due thermally generated charge carriers.</a:t>
            </a:r>
            <a:endParaRPr/>
          </a:p>
          <a:p>
            <a:pPr indent="-3048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1" i="0" sz="2400" u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514350" marR="0" rtl="0" algn="ju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Noto Sans Symbols"/>
              <a:buChar char="❖"/>
            </a:pPr>
            <a:r>
              <a:rPr b="1" i="0" lang="en-US" sz="2400" u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Electron hole pair generation on breaking of a covalent bond.</a:t>
            </a:r>
            <a:endParaRPr/>
          </a:p>
        </p:txBody>
      </p:sp>
      <p:sp>
        <p:nvSpPr>
          <p:cNvPr id="108" name="Google Shape;108;p4"/>
          <p:cNvSpPr txBox="1"/>
          <p:nvPr/>
        </p:nvSpPr>
        <p:spPr>
          <a:xfrm>
            <a:off x="3778624" y="121024"/>
            <a:ext cx="4276164" cy="7694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Semiconductor</a:t>
            </a: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146962" y="869147"/>
            <a:ext cx="1153948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Noto Sans Symbols"/>
              <a:buChar char="❖"/>
            </a:pPr>
            <a:r>
              <a:rPr b="1"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Semiconductors are materials which have electrical conductivities lying between good conductors and insulators.</a:t>
            </a:r>
            <a:endParaRPr/>
          </a:p>
          <a:p>
            <a:pPr indent="-4572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Noto Sans Symbols"/>
              <a:buChar char="❖"/>
            </a:pPr>
            <a:r>
              <a:rPr b="1" lang="en-US" sz="240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Elemental semiconductors such as silicon germanium belongs to the Group IV of the periodic table.</a:t>
            </a: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146962" y="6046195"/>
            <a:ext cx="6226509" cy="646331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Electronic configuration of Ge: 1s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2s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2p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3s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3p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4s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4p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Electronic configuration of Si :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1s</a:t>
            </a:r>
            <a:r>
              <a:rPr b="1" baseline="30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2s</a:t>
            </a:r>
            <a:r>
              <a:rPr b="1" baseline="30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2p</a:t>
            </a:r>
            <a:r>
              <a:rPr b="1" baseline="30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3s</a:t>
            </a:r>
            <a:r>
              <a:rPr b="1" baseline="30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3p</a:t>
            </a:r>
            <a:r>
              <a:rPr b="1" baseline="30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2" name="Google Shape;112;p4"/>
          <p:cNvGrpSpPr/>
          <p:nvPr/>
        </p:nvGrpSpPr>
        <p:grpSpPr>
          <a:xfrm>
            <a:off x="318654" y="2579945"/>
            <a:ext cx="3782292" cy="3278909"/>
            <a:chOff x="7033490" y="2189018"/>
            <a:chExt cx="3782292" cy="3278909"/>
          </a:xfrm>
        </p:grpSpPr>
        <p:cxnSp>
          <p:nvCxnSpPr>
            <p:cNvPr id="113" name="Google Shape;113;p4"/>
            <p:cNvCxnSpPr/>
            <p:nvPr/>
          </p:nvCxnSpPr>
          <p:spPr>
            <a:xfrm>
              <a:off x="7740073" y="2189018"/>
              <a:ext cx="0" cy="3278909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14" name="Google Shape;114;p4"/>
            <p:cNvSpPr/>
            <p:nvPr/>
          </p:nvSpPr>
          <p:spPr>
            <a:xfrm>
              <a:off x="7740072" y="2575152"/>
              <a:ext cx="3075709" cy="997527"/>
            </a:xfrm>
            <a:prstGeom prst="rect">
              <a:avLst/>
            </a:pr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7740073" y="4470400"/>
              <a:ext cx="3075709" cy="997527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4"/>
            <p:cNvSpPr txBox="1"/>
            <p:nvPr/>
          </p:nvSpPr>
          <p:spPr>
            <a:xfrm>
              <a:off x="8552873" y="4775139"/>
              <a:ext cx="20135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Valence band</a:t>
              </a:r>
              <a:endParaRPr/>
            </a:p>
          </p:txBody>
        </p:sp>
        <p:sp>
          <p:nvSpPr>
            <p:cNvPr id="117" name="Google Shape;117;p4"/>
            <p:cNvSpPr txBox="1"/>
            <p:nvPr/>
          </p:nvSpPr>
          <p:spPr>
            <a:xfrm>
              <a:off x="8446655" y="2889251"/>
              <a:ext cx="19904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Conduction band</a:t>
              </a:r>
              <a:endParaRPr/>
            </a:p>
          </p:txBody>
        </p:sp>
        <p:sp>
          <p:nvSpPr>
            <p:cNvPr id="118" name="Google Shape;118;p4"/>
            <p:cNvSpPr txBox="1"/>
            <p:nvPr/>
          </p:nvSpPr>
          <p:spPr>
            <a:xfrm rot="-5400000">
              <a:off x="6719392" y="3743097"/>
              <a:ext cx="9975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Energy</a:t>
              </a:r>
              <a:endParaRPr/>
            </a:p>
          </p:txBody>
        </p:sp>
        <p:cxnSp>
          <p:nvCxnSpPr>
            <p:cNvPr id="119" name="Google Shape;119;p4"/>
            <p:cNvCxnSpPr/>
            <p:nvPr/>
          </p:nvCxnSpPr>
          <p:spPr>
            <a:xfrm rot="10800000">
              <a:off x="7218155" y="2736850"/>
              <a:ext cx="0" cy="6741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20" name="Google Shape;120;p4"/>
            <p:cNvCxnSpPr/>
            <p:nvPr/>
          </p:nvCxnSpPr>
          <p:spPr>
            <a:xfrm>
              <a:off x="8682182" y="3581977"/>
              <a:ext cx="0" cy="84455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21" name="Google Shape;121;p4"/>
            <p:cNvSpPr txBox="1"/>
            <p:nvPr/>
          </p:nvSpPr>
          <p:spPr>
            <a:xfrm>
              <a:off x="8730673" y="3819586"/>
              <a:ext cx="203661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Energy band gap</a:t>
              </a:r>
              <a:endParaRPr/>
            </a:p>
          </p:txBody>
        </p:sp>
      </p:grpSp>
      <p:pic>
        <p:nvPicPr>
          <p:cNvPr id="122" name="Google Shape;1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8728" y="5123318"/>
            <a:ext cx="1821872" cy="161365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 txBox="1"/>
          <p:nvPr/>
        </p:nvSpPr>
        <p:spPr>
          <a:xfrm>
            <a:off x="8294123" y="5971517"/>
            <a:ext cx="26140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Semiconductor wafer </a:t>
            </a:r>
            <a:endParaRPr/>
          </a:p>
        </p:txBody>
      </p:sp>
      <p:sp>
        <p:nvSpPr>
          <p:cNvPr id="124" name="Google Shape;124;p4"/>
          <p:cNvSpPr txBox="1"/>
          <p:nvPr/>
        </p:nvSpPr>
        <p:spPr>
          <a:xfrm>
            <a:off x="10594756" y="6601240"/>
            <a:ext cx="18149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Dr. Subhojyoti Sinha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/>
        </p:nvSpPr>
        <p:spPr>
          <a:xfrm>
            <a:off x="3240818" y="60835"/>
            <a:ext cx="5688307" cy="52322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Metals , Semiconductors, Insulators  </a:t>
            </a:r>
            <a:endParaRPr/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739" y="248575"/>
            <a:ext cx="2718047" cy="2718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1869" y="796818"/>
            <a:ext cx="2263807" cy="2005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323" y="3583820"/>
            <a:ext cx="2870200" cy="28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 txBox="1"/>
          <p:nvPr/>
        </p:nvSpPr>
        <p:spPr>
          <a:xfrm>
            <a:off x="186431" y="3195961"/>
            <a:ext cx="9410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Copper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 metal) </a:t>
            </a:r>
            <a:endParaRPr/>
          </a:p>
        </p:txBody>
      </p:sp>
      <p:cxnSp>
        <p:nvCxnSpPr>
          <p:cNvPr id="134" name="Google Shape;134;p5"/>
          <p:cNvCxnSpPr/>
          <p:nvPr/>
        </p:nvCxnSpPr>
        <p:spPr>
          <a:xfrm flipH="1" rot="10800000">
            <a:off x="941033" y="2441359"/>
            <a:ext cx="452761" cy="754603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5" name="Google Shape;135;p5"/>
          <p:cNvCxnSpPr/>
          <p:nvPr/>
        </p:nvCxnSpPr>
        <p:spPr>
          <a:xfrm>
            <a:off x="1065320" y="3565293"/>
            <a:ext cx="949911" cy="669356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6" name="Google Shape;136;p5"/>
          <p:cNvSpPr txBox="1"/>
          <p:nvPr/>
        </p:nvSpPr>
        <p:spPr>
          <a:xfrm>
            <a:off x="5502053" y="1898785"/>
            <a:ext cx="263532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Germanium or Silicon (semiconductor)</a:t>
            </a:r>
            <a:endParaRPr/>
          </a:p>
        </p:txBody>
      </p:sp>
      <p:cxnSp>
        <p:nvCxnSpPr>
          <p:cNvPr id="137" name="Google Shape;137;p5"/>
          <p:cNvCxnSpPr/>
          <p:nvPr/>
        </p:nvCxnSpPr>
        <p:spPr>
          <a:xfrm rot="10800000">
            <a:off x="1713390" y="6116715"/>
            <a:ext cx="976544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8" name="Google Shape;138;p5"/>
          <p:cNvSpPr txBox="1"/>
          <p:nvPr/>
        </p:nvSpPr>
        <p:spPr>
          <a:xfrm>
            <a:off x="2814222" y="5932049"/>
            <a:ext cx="22638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Plastic (insulator)</a:t>
            </a:r>
            <a:endParaRPr/>
          </a:p>
        </p:txBody>
      </p:sp>
      <p:pic>
        <p:nvPicPr>
          <p:cNvPr id="139" name="Google Shape;13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73752" y="683607"/>
            <a:ext cx="2965881" cy="2965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97502" y="3915793"/>
            <a:ext cx="4034086" cy="268544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 txBox="1"/>
          <p:nvPr/>
        </p:nvSpPr>
        <p:spPr>
          <a:xfrm>
            <a:off x="10594756" y="2295877"/>
            <a:ext cx="124731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Wood (insulator)</a:t>
            </a:r>
            <a:endParaRPr/>
          </a:p>
        </p:txBody>
      </p:sp>
      <p:cxnSp>
        <p:nvCxnSpPr>
          <p:cNvPr id="142" name="Google Shape;142;p5"/>
          <p:cNvCxnSpPr/>
          <p:nvPr/>
        </p:nvCxnSpPr>
        <p:spPr>
          <a:xfrm>
            <a:off x="7368465" y="5779364"/>
            <a:ext cx="816746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3" name="Google Shape;143;p5"/>
          <p:cNvSpPr txBox="1"/>
          <p:nvPr/>
        </p:nvSpPr>
        <p:spPr>
          <a:xfrm>
            <a:off x="5202317" y="5594698"/>
            <a:ext cx="22683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Ceramic insulator</a:t>
            </a:r>
            <a:endParaRPr/>
          </a:p>
        </p:txBody>
      </p:sp>
      <p:sp>
        <p:nvSpPr>
          <p:cNvPr id="144" name="Google Shape;144;p5"/>
          <p:cNvSpPr txBox="1"/>
          <p:nvPr/>
        </p:nvSpPr>
        <p:spPr>
          <a:xfrm>
            <a:off x="3868564" y="3167888"/>
            <a:ext cx="3615311" cy="1200329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Resistivity ranges ( approx.)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Conductors: 10</a:t>
            </a:r>
            <a:r>
              <a:rPr b="1" baseline="30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-8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10</a:t>
            </a:r>
            <a:r>
              <a:rPr b="1" baseline="30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-6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ohm-m</a:t>
            </a:r>
            <a:b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semiconductors: 10</a:t>
            </a:r>
            <a:r>
              <a:rPr b="1" baseline="30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-5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10</a:t>
            </a:r>
            <a:r>
              <a:rPr b="1" baseline="30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ohm-m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Insulator: 10</a:t>
            </a:r>
            <a:r>
              <a:rPr b="1" baseline="30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10</a:t>
            </a:r>
            <a:r>
              <a:rPr b="1" baseline="30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ohm -m</a:t>
            </a:r>
            <a:endParaRPr/>
          </a:p>
        </p:txBody>
      </p:sp>
      <p:sp>
        <p:nvSpPr>
          <p:cNvPr id="145" name="Google Shape;14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5"/>
          <p:cNvSpPr txBox="1"/>
          <p:nvPr/>
        </p:nvSpPr>
        <p:spPr>
          <a:xfrm>
            <a:off x="10594756" y="6601240"/>
            <a:ext cx="18149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Dr. Subhojyoti Sinha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/>
          <p:nvPr/>
        </p:nvSpPr>
        <p:spPr>
          <a:xfrm>
            <a:off x="6340370" y="797625"/>
            <a:ext cx="5829239" cy="5447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 u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1" lang="en-US" sz="2400" u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The energy difference between the valence band and conduction band is called </a:t>
            </a:r>
            <a:r>
              <a:rPr b="1" lang="en-US" sz="2400" u="sng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band gap.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Noto Sans Symbols"/>
              <a:buChar char="⮚"/>
            </a:pPr>
            <a:r>
              <a:rPr b="1" lang="en-US" sz="2400" u="none" strike="noStrike">
                <a:solidFill>
                  <a:srgbClr val="0033CC"/>
                </a:solidFill>
                <a:latin typeface="Cambria"/>
                <a:ea typeface="Cambria"/>
                <a:cs typeface="Cambria"/>
                <a:sym typeface="Cambria"/>
              </a:rPr>
              <a:t>In case of semiconductors the energy gap between filled valence band and empty conduction band is </a:t>
            </a:r>
            <a:r>
              <a:rPr b="1" lang="en-US" sz="2400" u="sng" strike="noStrike">
                <a:solidFill>
                  <a:srgbClr val="0033CC"/>
                </a:solidFill>
                <a:latin typeface="Cambria"/>
                <a:ea typeface="Cambria"/>
                <a:cs typeface="Cambria"/>
                <a:sym typeface="Cambria"/>
              </a:rPr>
              <a:t>small compared to insulators but more as compared to conductors.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The band gap of semiconductor varies from 0.2 to 2.5 eV. For Germanium it is ~0.67 eV. whereas the bandgap of a typical insulator  (diamond) 6 eV.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2570443" y="28184"/>
            <a:ext cx="6562164" cy="7694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Energy band gap</a:t>
            </a:r>
            <a:endParaRPr/>
          </a:p>
        </p:txBody>
      </p:sp>
      <p:sp>
        <p:nvSpPr>
          <p:cNvPr id="153" name="Google Shape;153;p6"/>
          <p:cNvSpPr/>
          <p:nvPr/>
        </p:nvSpPr>
        <p:spPr>
          <a:xfrm>
            <a:off x="142407" y="5856948"/>
            <a:ext cx="1144035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Noto Sans Symbols"/>
              <a:buChar char="⮚"/>
            </a:pPr>
            <a:r>
              <a:rPr b="1"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Due to small energy band gap between the valence band and conduction band ,the electrons of valence band can be thermally excited to the conduction band.</a:t>
            </a:r>
            <a:endParaRPr/>
          </a:p>
        </p:txBody>
      </p:sp>
      <p:sp>
        <p:nvSpPr>
          <p:cNvPr id="154" name="Google Shape;15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5" name="Google Shape;155;p6"/>
          <p:cNvGrpSpPr/>
          <p:nvPr/>
        </p:nvGrpSpPr>
        <p:grpSpPr>
          <a:xfrm>
            <a:off x="81013" y="956485"/>
            <a:ext cx="6608092" cy="4331855"/>
            <a:chOff x="2371631" y="970880"/>
            <a:chExt cx="6608092" cy="4331855"/>
          </a:xfrm>
        </p:grpSpPr>
        <p:grpSp>
          <p:nvGrpSpPr>
            <p:cNvPr id="156" name="Google Shape;156;p6"/>
            <p:cNvGrpSpPr/>
            <p:nvPr/>
          </p:nvGrpSpPr>
          <p:grpSpPr>
            <a:xfrm>
              <a:off x="2371631" y="970880"/>
              <a:ext cx="5303786" cy="4331855"/>
              <a:chOff x="7895841" y="1708727"/>
              <a:chExt cx="3834341" cy="3029528"/>
            </a:xfrm>
          </p:grpSpPr>
          <p:cxnSp>
            <p:nvCxnSpPr>
              <p:cNvPr id="157" name="Google Shape;157;p6"/>
              <p:cNvCxnSpPr/>
              <p:nvPr/>
            </p:nvCxnSpPr>
            <p:spPr>
              <a:xfrm>
                <a:off x="8478982" y="4719783"/>
                <a:ext cx="3251200" cy="0"/>
              </a:xfrm>
              <a:prstGeom prst="straightConnector1">
                <a:avLst/>
              </a:prstGeom>
              <a:noFill/>
              <a:ln cap="flat" cmpd="sng" w="571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58" name="Google Shape;158;p6"/>
              <p:cNvCxnSpPr/>
              <p:nvPr/>
            </p:nvCxnSpPr>
            <p:spPr>
              <a:xfrm rot="10800000">
                <a:off x="8478982" y="1708727"/>
                <a:ext cx="0" cy="3029528"/>
              </a:xfrm>
              <a:prstGeom prst="straightConnector1">
                <a:avLst/>
              </a:prstGeom>
              <a:noFill/>
              <a:ln cap="flat" cmpd="sng" w="571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59" name="Google Shape;159;p6"/>
              <p:cNvCxnSpPr/>
              <p:nvPr/>
            </p:nvCxnSpPr>
            <p:spPr>
              <a:xfrm>
                <a:off x="8478982" y="3971636"/>
                <a:ext cx="2874818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dot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0" name="Google Shape;160;p6"/>
              <p:cNvCxnSpPr/>
              <p:nvPr/>
            </p:nvCxnSpPr>
            <p:spPr>
              <a:xfrm>
                <a:off x="8478982" y="3246581"/>
                <a:ext cx="2874818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dot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" name="Google Shape;161;p6"/>
              <p:cNvCxnSpPr/>
              <p:nvPr/>
            </p:nvCxnSpPr>
            <p:spPr>
              <a:xfrm>
                <a:off x="8478982" y="2429164"/>
                <a:ext cx="2874818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62" name="Google Shape;162;p6"/>
              <p:cNvSpPr/>
              <p:nvPr/>
            </p:nvSpPr>
            <p:spPr>
              <a:xfrm>
                <a:off x="8610600" y="2987963"/>
                <a:ext cx="175479" cy="175491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9267005" y="3022600"/>
                <a:ext cx="175479" cy="175491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164" name="Google Shape;164;p6"/>
              <p:cNvSpPr/>
              <p:nvPr/>
            </p:nvSpPr>
            <p:spPr>
              <a:xfrm>
                <a:off x="9929103" y="3002684"/>
                <a:ext cx="175479" cy="175491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10537602" y="2974111"/>
                <a:ext cx="175479" cy="175491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11067556" y="2974110"/>
                <a:ext cx="175479" cy="175491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8611611" y="4040046"/>
                <a:ext cx="175479" cy="175491"/>
              </a:xfrm>
              <a:prstGeom prst="ellipse">
                <a:avLst/>
              </a:prstGeom>
              <a:noFill/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168" name="Google Shape;168;p6"/>
              <p:cNvSpPr/>
              <p:nvPr/>
            </p:nvSpPr>
            <p:spPr>
              <a:xfrm>
                <a:off x="9245074" y="4038319"/>
                <a:ext cx="175479" cy="175491"/>
              </a:xfrm>
              <a:prstGeom prst="ellipse">
                <a:avLst/>
              </a:prstGeom>
              <a:noFill/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>
                <a:off x="9941491" y="3995591"/>
                <a:ext cx="175479" cy="175491"/>
              </a:xfrm>
              <a:prstGeom prst="ellipse">
                <a:avLst/>
              </a:prstGeom>
              <a:noFill/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170" name="Google Shape;170;p6"/>
              <p:cNvSpPr/>
              <p:nvPr/>
            </p:nvSpPr>
            <p:spPr>
              <a:xfrm>
                <a:off x="10574954" y="4012337"/>
                <a:ext cx="175479" cy="175491"/>
              </a:xfrm>
              <a:prstGeom prst="ellipse">
                <a:avLst/>
              </a:prstGeom>
              <a:noFill/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11129601" y="4004827"/>
                <a:ext cx="175479" cy="175491"/>
              </a:xfrm>
              <a:prstGeom prst="ellipse">
                <a:avLst/>
              </a:prstGeom>
              <a:noFill/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172" name="Google Shape;172;p6"/>
              <p:cNvSpPr txBox="1"/>
              <p:nvPr/>
            </p:nvSpPr>
            <p:spPr>
              <a:xfrm rot="-5400000">
                <a:off x="7507700" y="2591616"/>
                <a:ext cx="1154542" cy="3782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Energy </a:t>
                </a:r>
                <a:endParaRPr/>
              </a:p>
            </p:txBody>
          </p:sp>
          <p:cxnSp>
            <p:nvCxnSpPr>
              <p:cNvPr id="173" name="Google Shape;173;p6"/>
              <p:cNvCxnSpPr/>
              <p:nvPr/>
            </p:nvCxnSpPr>
            <p:spPr>
              <a:xfrm flipH="1" rot="10800000">
                <a:off x="8125867" y="3429000"/>
                <a:ext cx="18616" cy="930564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174" name="Google Shape;174;p6"/>
              <p:cNvSpPr txBox="1"/>
              <p:nvPr/>
            </p:nvSpPr>
            <p:spPr>
              <a:xfrm>
                <a:off x="9017000" y="2522450"/>
                <a:ext cx="2336800" cy="2582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Conduction band </a:t>
                </a:r>
                <a:endParaRPr/>
              </a:p>
            </p:txBody>
          </p:sp>
          <p:sp>
            <p:nvSpPr>
              <p:cNvPr id="175" name="Google Shape;175;p6"/>
              <p:cNvSpPr txBox="1"/>
              <p:nvPr/>
            </p:nvSpPr>
            <p:spPr>
              <a:xfrm>
                <a:off x="9132454" y="4198852"/>
                <a:ext cx="2336800" cy="2582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Valence  band </a:t>
                </a:r>
                <a:endParaRPr/>
              </a:p>
            </p:txBody>
          </p:sp>
          <p:cxnSp>
            <p:nvCxnSpPr>
              <p:cNvPr id="176" name="Google Shape;176;p6"/>
              <p:cNvCxnSpPr/>
              <p:nvPr/>
            </p:nvCxnSpPr>
            <p:spPr>
              <a:xfrm>
                <a:off x="9017000" y="3246581"/>
                <a:ext cx="0" cy="725055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med" w="med" type="triangle"/>
                <a:tailEnd len="med" w="med" type="triangle"/>
              </a:ln>
            </p:spPr>
          </p:cxnSp>
          <p:sp>
            <p:nvSpPr>
              <p:cNvPr id="177" name="Google Shape;177;p6"/>
              <p:cNvSpPr txBox="1"/>
              <p:nvPr/>
            </p:nvSpPr>
            <p:spPr>
              <a:xfrm>
                <a:off x="9354744" y="3429000"/>
                <a:ext cx="1999056" cy="2582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Energy band gap</a:t>
                </a:r>
                <a:endParaRPr/>
              </a:p>
            </p:txBody>
          </p:sp>
        </p:grpSp>
        <p:sp>
          <p:nvSpPr>
            <p:cNvPr id="178" name="Google Shape;178;p6"/>
            <p:cNvSpPr txBox="1"/>
            <p:nvPr/>
          </p:nvSpPr>
          <p:spPr>
            <a:xfrm>
              <a:off x="7371929" y="4210157"/>
              <a:ext cx="9745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holes</a:t>
              </a:r>
              <a:endParaRPr/>
            </a:p>
          </p:txBody>
        </p:sp>
        <p:sp>
          <p:nvSpPr>
            <p:cNvPr id="179" name="Google Shape;179;p6"/>
            <p:cNvSpPr txBox="1"/>
            <p:nvPr/>
          </p:nvSpPr>
          <p:spPr>
            <a:xfrm>
              <a:off x="7275143" y="2767476"/>
              <a:ext cx="17045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free electrons</a:t>
              </a:r>
              <a:endParaRPr/>
            </a:p>
          </p:txBody>
        </p:sp>
      </p:grpSp>
      <p:sp>
        <p:nvSpPr>
          <p:cNvPr id="180" name="Google Shape;180;p6"/>
          <p:cNvSpPr txBox="1"/>
          <p:nvPr/>
        </p:nvSpPr>
        <p:spPr>
          <a:xfrm>
            <a:off x="10594756" y="6601240"/>
            <a:ext cx="18149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Dr. Subhojyoti Sinha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6" name="Google Shape;186;p7"/>
          <p:cNvGrpSpPr/>
          <p:nvPr/>
        </p:nvGrpSpPr>
        <p:grpSpPr>
          <a:xfrm>
            <a:off x="4171184" y="1551709"/>
            <a:ext cx="3782292" cy="3977606"/>
            <a:chOff x="7033490" y="1629014"/>
            <a:chExt cx="3782292" cy="3838913"/>
          </a:xfrm>
        </p:grpSpPr>
        <p:cxnSp>
          <p:nvCxnSpPr>
            <p:cNvPr id="187" name="Google Shape;187;p7"/>
            <p:cNvCxnSpPr/>
            <p:nvPr/>
          </p:nvCxnSpPr>
          <p:spPr>
            <a:xfrm>
              <a:off x="7740072" y="1629014"/>
              <a:ext cx="1" cy="3838913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8" name="Google Shape;188;p7"/>
            <p:cNvSpPr/>
            <p:nvPr/>
          </p:nvSpPr>
          <p:spPr>
            <a:xfrm>
              <a:off x="7740072" y="2575152"/>
              <a:ext cx="3075709" cy="997527"/>
            </a:xfrm>
            <a:prstGeom prst="rect">
              <a:avLst/>
            </a:pr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7740073" y="4470400"/>
              <a:ext cx="3075709" cy="997527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7"/>
            <p:cNvSpPr txBox="1"/>
            <p:nvPr/>
          </p:nvSpPr>
          <p:spPr>
            <a:xfrm>
              <a:off x="8552873" y="4775139"/>
              <a:ext cx="20135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Valence band</a:t>
              </a:r>
              <a:endParaRPr/>
            </a:p>
          </p:txBody>
        </p:sp>
        <p:sp>
          <p:nvSpPr>
            <p:cNvPr id="191" name="Google Shape;191;p7"/>
            <p:cNvSpPr txBox="1"/>
            <p:nvPr/>
          </p:nvSpPr>
          <p:spPr>
            <a:xfrm>
              <a:off x="8446655" y="2889251"/>
              <a:ext cx="19904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Conduction band</a:t>
              </a:r>
              <a:endParaRPr/>
            </a:p>
          </p:txBody>
        </p:sp>
        <p:sp>
          <p:nvSpPr>
            <p:cNvPr id="192" name="Google Shape;192;p7"/>
            <p:cNvSpPr txBox="1"/>
            <p:nvPr/>
          </p:nvSpPr>
          <p:spPr>
            <a:xfrm rot="-5400000">
              <a:off x="6719392" y="3743097"/>
              <a:ext cx="9975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Energy</a:t>
              </a:r>
              <a:endParaRPr/>
            </a:p>
          </p:txBody>
        </p:sp>
        <p:cxnSp>
          <p:nvCxnSpPr>
            <p:cNvPr id="193" name="Google Shape;193;p7"/>
            <p:cNvCxnSpPr/>
            <p:nvPr/>
          </p:nvCxnSpPr>
          <p:spPr>
            <a:xfrm rot="10800000">
              <a:off x="7218155" y="2736850"/>
              <a:ext cx="0" cy="6741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94" name="Google Shape;194;p7"/>
            <p:cNvCxnSpPr/>
            <p:nvPr/>
          </p:nvCxnSpPr>
          <p:spPr>
            <a:xfrm>
              <a:off x="8682182" y="3581977"/>
              <a:ext cx="0" cy="84455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95" name="Google Shape;195;p7"/>
            <p:cNvSpPr txBox="1"/>
            <p:nvPr/>
          </p:nvSpPr>
          <p:spPr>
            <a:xfrm>
              <a:off x="8730673" y="3819586"/>
              <a:ext cx="203661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Energy band gap</a:t>
              </a:r>
              <a:endParaRPr/>
            </a:p>
          </p:txBody>
        </p:sp>
      </p:grpSp>
      <p:grpSp>
        <p:nvGrpSpPr>
          <p:cNvPr id="196" name="Google Shape;196;p7"/>
          <p:cNvGrpSpPr/>
          <p:nvPr/>
        </p:nvGrpSpPr>
        <p:grpSpPr>
          <a:xfrm>
            <a:off x="70146" y="1551709"/>
            <a:ext cx="3792497" cy="3979334"/>
            <a:chOff x="7033490" y="1503312"/>
            <a:chExt cx="3792497" cy="3979334"/>
          </a:xfrm>
        </p:grpSpPr>
        <p:cxnSp>
          <p:nvCxnSpPr>
            <p:cNvPr id="197" name="Google Shape;197;p7"/>
            <p:cNvCxnSpPr/>
            <p:nvPr/>
          </p:nvCxnSpPr>
          <p:spPr>
            <a:xfrm>
              <a:off x="7740072" y="1503312"/>
              <a:ext cx="1" cy="3964615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8" name="Google Shape;198;p7"/>
            <p:cNvSpPr/>
            <p:nvPr/>
          </p:nvSpPr>
          <p:spPr>
            <a:xfrm>
              <a:off x="7750277" y="4401894"/>
              <a:ext cx="3075709" cy="1080752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7"/>
            <p:cNvSpPr txBox="1"/>
            <p:nvPr/>
          </p:nvSpPr>
          <p:spPr>
            <a:xfrm>
              <a:off x="8258245" y="3556834"/>
              <a:ext cx="2013527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Overlapping of Conduction and Valence  band</a:t>
              </a:r>
              <a:endParaRPr/>
            </a:p>
          </p:txBody>
        </p:sp>
        <p:sp>
          <p:nvSpPr>
            <p:cNvPr id="200" name="Google Shape;200;p7"/>
            <p:cNvSpPr txBox="1"/>
            <p:nvPr/>
          </p:nvSpPr>
          <p:spPr>
            <a:xfrm rot="-5400000">
              <a:off x="6719392" y="3743097"/>
              <a:ext cx="9975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Energy</a:t>
              </a:r>
              <a:endParaRPr/>
            </a:p>
          </p:txBody>
        </p:sp>
        <p:cxnSp>
          <p:nvCxnSpPr>
            <p:cNvPr id="201" name="Google Shape;201;p7"/>
            <p:cNvCxnSpPr/>
            <p:nvPr/>
          </p:nvCxnSpPr>
          <p:spPr>
            <a:xfrm rot="10800000">
              <a:off x="7218155" y="2736850"/>
              <a:ext cx="0" cy="6741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202" name="Google Shape;202;p7"/>
          <p:cNvGrpSpPr/>
          <p:nvPr/>
        </p:nvGrpSpPr>
        <p:grpSpPr>
          <a:xfrm>
            <a:off x="8057569" y="1431636"/>
            <a:ext cx="3665369" cy="4062389"/>
            <a:chOff x="7153623" y="1405538"/>
            <a:chExt cx="3665369" cy="4062389"/>
          </a:xfrm>
        </p:grpSpPr>
        <p:cxnSp>
          <p:nvCxnSpPr>
            <p:cNvPr id="203" name="Google Shape;203;p7"/>
            <p:cNvCxnSpPr/>
            <p:nvPr/>
          </p:nvCxnSpPr>
          <p:spPr>
            <a:xfrm>
              <a:off x="7740073" y="1405538"/>
              <a:ext cx="0" cy="4062389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04" name="Google Shape;204;p7"/>
            <p:cNvSpPr/>
            <p:nvPr/>
          </p:nvSpPr>
          <p:spPr>
            <a:xfrm>
              <a:off x="7740072" y="1546331"/>
              <a:ext cx="3075709" cy="997527"/>
            </a:xfrm>
            <a:prstGeom prst="rect">
              <a:avLst/>
            </a:pr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7740073" y="4470400"/>
              <a:ext cx="3075709" cy="997527"/>
            </a:xfrm>
            <a:prstGeom prst="rect">
              <a:avLst/>
            </a:prstGeom>
            <a:solidFill>
              <a:srgbClr val="A8D08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7"/>
            <p:cNvSpPr txBox="1"/>
            <p:nvPr/>
          </p:nvSpPr>
          <p:spPr>
            <a:xfrm>
              <a:off x="8552873" y="4775139"/>
              <a:ext cx="20135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Valence band</a:t>
              </a:r>
              <a:endParaRPr/>
            </a:p>
          </p:txBody>
        </p:sp>
        <p:sp>
          <p:nvSpPr>
            <p:cNvPr id="207" name="Google Shape;207;p7"/>
            <p:cNvSpPr txBox="1"/>
            <p:nvPr/>
          </p:nvSpPr>
          <p:spPr>
            <a:xfrm>
              <a:off x="8477703" y="2105846"/>
              <a:ext cx="19904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Conduction band</a:t>
              </a:r>
              <a:endParaRPr/>
            </a:p>
          </p:txBody>
        </p:sp>
        <p:sp>
          <p:nvSpPr>
            <p:cNvPr id="208" name="Google Shape;208;p7"/>
            <p:cNvSpPr txBox="1"/>
            <p:nvPr/>
          </p:nvSpPr>
          <p:spPr>
            <a:xfrm rot="-5400000">
              <a:off x="6839526" y="3670208"/>
              <a:ext cx="9975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Energy</a:t>
              </a:r>
              <a:endParaRPr/>
            </a:p>
          </p:txBody>
        </p:sp>
        <p:cxnSp>
          <p:nvCxnSpPr>
            <p:cNvPr id="209" name="Google Shape;209;p7"/>
            <p:cNvCxnSpPr/>
            <p:nvPr/>
          </p:nvCxnSpPr>
          <p:spPr>
            <a:xfrm rot="10800000">
              <a:off x="7338289" y="2681977"/>
              <a:ext cx="0" cy="6741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10" name="Google Shape;210;p7"/>
            <p:cNvCxnSpPr/>
            <p:nvPr/>
          </p:nvCxnSpPr>
          <p:spPr>
            <a:xfrm>
              <a:off x="8682182" y="2584039"/>
              <a:ext cx="0" cy="1842488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211" name="Google Shape;211;p7"/>
            <p:cNvSpPr txBox="1"/>
            <p:nvPr/>
          </p:nvSpPr>
          <p:spPr>
            <a:xfrm>
              <a:off x="8782376" y="3396900"/>
              <a:ext cx="203661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Energy band gap</a:t>
              </a:r>
              <a:endParaRPr/>
            </a:p>
          </p:txBody>
        </p:sp>
      </p:grpSp>
      <p:sp>
        <p:nvSpPr>
          <p:cNvPr id="212" name="Google Shape;212;p7"/>
          <p:cNvSpPr/>
          <p:nvPr/>
        </p:nvSpPr>
        <p:spPr>
          <a:xfrm>
            <a:off x="786933" y="3565594"/>
            <a:ext cx="3057204" cy="1468223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7"/>
          <p:cNvSpPr txBox="1"/>
          <p:nvPr/>
        </p:nvSpPr>
        <p:spPr>
          <a:xfrm>
            <a:off x="1101842" y="5840846"/>
            <a:ext cx="23996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Metal </a:t>
            </a:r>
            <a:endParaRPr/>
          </a:p>
        </p:txBody>
      </p:sp>
      <p:sp>
        <p:nvSpPr>
          <p:cNvPr id="214" name="Google Shape;214;p7"/>
          <p:cNvSpPr txBox="1"/>
          <p:nvPr/>
        </p:nvSpPr>
        <p:spPr>
          <a:xfrm>
            <a:off x="9263760" y="6025512"/>
            <a:ext cx="23996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Insulator   </a:t>
            </a:r>
            <a:endParaRPr/>
          </a:p>
        </p:txBody>
      </p:sp>
      <p:sp>
        <p:nvSpPr>
          <p:cNvPr id="215" name="Google Shape;215;p7"/>
          <p:cNvSpPr txBox="1"/>
          <p:nvPr/>
        </p:nvSpPr>
        <p:spPr>
          <a:xfrm>
            <a:off x="5337714" y="5840846"/>
            <a:ext cx="23996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Semiconductor  </a:t>
            </a:r>
            <a:endParaRPr/>
          </a:p>
        </p:txBody>
      </p:sp>
      <p:sp>
        <p:nvSpPr>
          <p:cNvPr id="216" name="Google Shape;216;p7"/>
          <p:cNvSpPr txBox="1"/>
          <p:nvPr/>
        </p:nvSpPr>
        <p:spPr>
          <a:xfrm>
            <a:off x="70145" y="6459127"/>
            <a:ext cx="24732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*Energy not to scale </a:t>
            </a:r>
            <a:endParaRPr/>
          </a:p>
        </p:txBody>
      </p:sp>
      <p:sp>
        <p:nvSpPr>
          <p:cNvPr id="217" name="Google Shape;217;p7"/>
          <p:cNvSpPr txBox="1"/>
          <p:nvPr/>
        </p:nvSpPr>
        <p:spPr>
          <a:xfrm>
            <a:off x="1101842" y="196396"/>
            <a:ext cx="97985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Metal, Semiconductor  and  Insulator   </a:t>
            </a:r>
            <a:endParaRPr/>
          </a:p>
        </p:txBody>
      </p:sp>
      <p:sp>
        <p:nvSpPr>
          <p:cNvPr id="218" name="Google Shape;218;p7"/>
          <p:cNvSpPr txBox="1"/>
          <p:nvPr/>
        </p:nvSpPr>
        <p:spPr>
          <a:xfrm>
            <a:off x="10594756" y="6601240"/>
            <a:ext cx="18149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Dr. Subhojyoti Sinha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 txBox="1"/>
          <p:nvPr/>
        </p:nvSpPr>
        <p:spPr>
          <a:xfrm>
            <a:off x="232011" y="110297"/>
            <a:ext cx="11828135" cy="10772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Calculation of energy band gap of a semiconductor  from the temperature variation of resistivity </a:t>
            </a:r>
            <a:endParaRPr/>
          </a:p>
        </p:txBody>
      </p:sp>
      <p:sp>
        <p:nvSpPr>
          <p:cNvPr id="224" name="Google Shape;224;p8"/>
          <p:cNvSpPr/>
          <p:nvPr/>
        </p:nvSpPr>
        <p:spPr>
          <a:xfrm>
            <a:off x="1237903" y="1699680"/>
            <a:ext cx="3450304" cy="515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25" name="Google Shape;225;p8"/>
          <p:cNvSpPr/>
          <p:nvPr/>
        </p:nvSpPr>
        <p:spPr>
          <a:xfrm>
            <a:off x="1031562" y="4083715"/>
            <a:ext cx="2000869" cy="622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26" name="Google Shape;226;p8"/>
          <p:cNvSpPr/>
          <p:nvPr/>
        </p:nvSpPr>
        <p:spPr>
          <a:xfrm>
            <a:off x="883170" y="4828275"/>
            <a:ext cx="2964273" cy="622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27" name="Google Shape;227;p8"/>
          <p:cNvSpPr/>
          <p:nvPr/>
        </p:nvSpPr>
        <p:spPr>
          <a:xfrm>
            <a:off x="573970" y="5694596"/>
            <a:ext cx="4916923" cy="515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28" name="Google Shape;228;p8"/>
          <p:cNvSpPr/>
          <p:nvPr/>
        </p:nvSpPr>
        <p:spPr>
          <a:xfrm>
            <a:off x="573970" y="6382637"/>
            <a:ext cx="43625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29" name="Google Shape;229;p8"/>
          <p:cNvSpPr txBox="1"/>
          <p:nvPr/>
        </p:nvSpPr>
        <p:spPr>
          <a:xfrm>
            <a:off x="6146079" y="5967138"/>
            <a:ext cx="508098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by plotting a graph between log ρ versus 1000/T we can find out the slope and hence the energy band gap of the semiconductor material.</a:t>
            </a:r>
            <a:endParaRPr/>
          </a:p>
        </p:txBody>
      </p:sp>
      <p:sp>
        <p:nvSpPr>
          <p:cNvPr id="230" name="Google Shape;230;p8"/>
          <p:cNvSpPr txBox="1"/>
          <p:nvPr/>
        </p:nvSpPr>
        <p:spPr>
          <a:xfrm>
            <a:off x="713613" y="3578873"/>
            <a:ext cx="59712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Taking natural logarithm on both side of equation (i) </a:t>
            </a:r>
            <a:endParaRPr/>
          </a:p>
        </p:txBody>
      </p:sp>
      <p:sp>
        <p:nvSpPr>
          <p:cNvPr id="231" name="Google Shape;231;p8"/>
          <p:cNvSpPr txBox="1"/>
          <p:nvPr/>
        </p:nvSpPr>
        <p:spPr>
          <a:xfrm>
            <a:off x="278063" y="5423865"/>
            <a:ext cx="871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</a:t>
            </a:r>
            <a:endParaRPr/>
          </a:p>
        </p:txBody>
      </p:sp>
      <p:sp>
        <p:nvSpPr>
          <p:cNvPr id="232" name="Google Shape;232;p8"/>
          <p:cNvSpPr txBox="1"/>
          <p:nvPr/>
        </p:nvSpPr>
        <p:spPr>
          <a:xfrm>
            <a:off x="713613" y="2911016"/>
            <a:ext cx="104458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constant A depends on carrier concentrations and mobility of the charge carriers ( electrons and holes)</a:t>
            </a:r>
            <a:endParaRPr/>
          </a:p>
        </p:txBody>
      </p:sp>
      <p:sp>
        <p:nvSpPr>
          <p:cNvPr id="233" name="Google Shape;233;p8"/>
          <p:cNvSpPr/>
          <p:nvPr/>
        </p:nvSpPr>
        <p:spPr>
          <a:xfrm>
            <a:off x="806161" y="2411435"/>
            <a:ext cx="110632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Eg is Band Gap in eV, </a:t>
            </a:r>
            <a:r>
              <a:rPr b="1"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Boltzmann constant =8.617×10</a:t>
            </a:r>
            <a:r>
              <a:rPr b="1" baseline="30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-5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eVK</a:t>
            </a:r>
            <a:r>
              <a:rPr b="1" baseline="30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 T is absolute temperature in Kelvin</a:t>
            </a:r>
            <a:endParaRPr/>
          </a:p>
        </p:txBody>
      </p:sp>
      <p:sp>
        <p:nvSpPr>
          <p:cNvPr id="234" name="Google Shape;234;p8"/>
          <p:cNvSpPr txBox="1"/>
          <p:nvPr/>
        </p:nvSpPr>
        <p:spPr>
          <a:xfrm>
            <a:off x="615408" y="1332060"/>
            <a:ext cx="76969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resistivity (ρ) of a semiconductor sample can be expressed as -</a:t>
            </a:r>
            <a:endParaRPr/>
          </a:p>
        </p:txBody>
      </p:sp>
      <p:sp>
        <p:nvSpPr>
          <p:cNvPr id="235" name="Google Shape;235;p8"/>
          <p:cNvSpPr txBox="1"/>
          <p:nvPr/>
        </p:nvSpPr>
        <p:spPr>
          <a:xfrm>
            <a:off x="4856085" y="4998128"/>
            <a:ext cx="25799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 B is another Constant) </a:t>
            </a:r>
            <a:endParaRPr/>
          </a:p>
        </p:txBody>
      </p:sp>
      <p:cxnSp>
        <p:nvCxnSpPr>
          <p:cNvPr id="236" name="Google Shape;236;p8"/>
          <p:cNvCxnSpPr/>
          <p:nvPr/>
        </p:nvCxnSpPr>
        <p:spPr>
          <a:xfrm>
            <a:off x="8231431" y="5446799"/>
            <a:ext cx="2162753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7" name="Google Shape;237;p8"/>
          <p:cNvCxnSpPr/>
          <p:nvPr/>
        </p:nvCxnSpPr>
        <p:spPr>
          <a:xfrm rot="10800000">
            <a:off x="8165438" y="3524091"/>
            <a:ext cx="65994" cy="1933472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8" name="Google Shape;238;p8"/>
          <p:cNvCxnSpPr/>
          <p:nvPr/>
        </p:nvCxnSpPr>
        <p:spPr>
          <a:xfrm flipH="1" rot="10800000">
            <a:off x="8760172" y="3820380"/>
            <a:ext cx="982432" cy="1370178"/>
          </a:xfrm>
          <a:prstGeom prst="straightConnector1">
            <a:avLst/>
          </a:prstGeom>
          <a:noFill/>
          <a:ln cap="flat" cmpd="sng" w="38100">
            <a:solidFill>
              <a:srgbClr val="0033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9" name="Google Shape;239;p8"/>
          <p:cNvSpPr txBox="1"/>
          <p:nvPr/>
        </p:nvSpPr>
        <p:spPr>
          <a:xfrm>
            <a:off x="10437729" y="5272897"/>
            <a:ext cx="871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-axis</a:t>
            </a:r>
            <a:endParaRPr/>
          </a:p>
        </p:txBody>
      </p:sp>
      <p:sp>
        <p:nvSpPr>
          <p:cNvPr id="240" name="Google Shape;240;p8"/>
          <p:cNvSpPr txBox="1"/>
          <p:nvPr/>
        </p:nvSpPr>
        <p:spPr>
          <a:xfrm>
            <a:off x="7213625" y="3461358"/>
            <a:ext cx="871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- axis</a:t>
            </a:r>
            <a:endParaRPr/>
          </a:p>
        </p:txBody>
      </p:sp>
      <p:sp>
        <p:nvSpPr>
          <p:cNvPr id="241" name="Google Shape;241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8"/>
          <p:cNvSpPr txBox="1"/>
          <p:nvPr/>
        </p:nvSpPr>
        <p:spPr>
          <a:xfrm>
            <a:off x="10594756" y="6601240"/>
            <a:ext cx="18149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Dr. Subhojyoti Sinha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"/>
          <p:cNvSpPr txBox="1"/>
          <p:nvPr/>
        </p:nvSpPr>
        <p:spPr>
          <a:xfrm>
            <a:off x="145472" y="1462873"/>
            <a:ext cx="11901055" cy="5078313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Q1.1</a:t>
            </a: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: </a:t>
            </a:r>
            <a:r>
              <a:rPr b="1" i="0" lang="en-US" sz="36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Which</a:t>
            </a:r>
            <a:r>
              <a:rPr b="1" i="0" lang="en-US" sz="36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 of the following statement(s) is (are) true about semiconductors:</a:t>
            </a:r>
            <a:endParaRPr/>
          </a:p>
          <a:p>
            <a:pPr indent="-514350" lvl="0" marL="5143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ria"/>
              <a:buAutoNum type="alphaUcParenBoth"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there is  a small energy gap between the valence band and conduction band</a:t>
            </a:r>
            <a:endParaRPr/>
          </a:p>
          <a:p>
            <a:pPr indent="-514350" lvl="0" marL="5143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ria"/>
              <a:buAutoNum type="alphaUcParenBoth"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valence band and conduction band overlap with each other.</a:t>
            </a:r>
            <a:endParaRPr/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ria"/>
              <a:buAutoNum type="alphaUcParenBoth"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electrons of valence band can be thermally excited to the conduction band.</a:t>
            </a:r>
            <a:endParaRPr/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ria"/>
              <a:buAutoNum type="alphaUcParenBoth"/>
            </a:pPr>
            <a:r>
              <a:rPr b="1" lang="en-U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both the options (A) and (C)</a:t>
            </a:r>
            <a:endParaRPr/>
          </a:p>
        </p:txBody>
      </p:sp>
      <p:grpSp>
        <p:nvGrpSpPr>
          <p:cNvPr id="248" name="Google Shape;248;p9"/>
          <p:cNvGrpSpPr/>
          <p:nvPr/>
        </p:nvGrpSpPr>
        <p:grpSpPr>
          <a:xfrm>
            <a:off x="11388437" y="83127"/>
            <a:ext cx="715819" cy="738908"/>
            <a:chOff x="11406909" y="0"/>
            <a:chExt cx="715819" cy="738908"/>
          </a:xfrm>
        </p:grpSpPr>
        <p:sp>
          <p:nvSpPr>
            <p:cNvPr id="249" name="Google Shape;249;p9"/>
            <p:cNvSpPr/>
            <p:nvPr/>
          </p:nvSpPr>
          <p:spPr>
            <a:xfrm>
              <a:off x="11406909" y="0"/>
              <a:ext cx="715819" cy="738908"/>
            </a:xfrm>
            <a:prstGeom prst="ellipse">
              <a:avLst/>
            </a:prstGeom>
            <a:noFill/>
            <a:ln cap="flat" cmpd="sng" w="38100">
              <a:solidFill>
                <a:srgbClr val="3856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 txBox="1"/>
            <p:nvPr/>
          </p:nvSpPr>
          <p:spPr>
            <a:xfrm>
              <a:off x="11496963" y="0"/>
              <a:ext cx="535709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Q</a:t>
              </a:r>
              <a:endParaRPr/>
            </a:p>
          </p:txBody>
        </p:sp>
      </p:grpSp>
      <p:sp>
        <p:nvSpPr>
          <p:cNvPr id="251" name="Google Shape;251;p9"/>
          <p:cNvSpPr txBox="1"/>
          <p:nvPr/>
        </p:nvSpPr>
        <p:spPr>
          <a:xfrm>
            <a:off x="1" y="0"/>
            <a:ext cx="4110182" cy="46166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Check your understanding </a:t>
            </a:r>
            <a:endParaRPr/>
          </a:p>
        </p:txBody>
      </p:sp>
      <p:sp>
        <p:nvSpPr>
          <p:cNvPr id="252" name="Google Shape;252;p9"/>
          <p:cNvSpPr/>
          <p:nvPr/>
        </p:nvSpPr>
        <p:spPr>
          <a:xfrm>
            <a:off x="10183668" y="161440"/>
            <a:ext cx="997527" cy="73890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F0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9"/>
          <p:cNvPicPr preferRelativeResize="0"/>
          <p:nvPr/>
        </p:nvPicPr>
        <p:blipFill rotWithShape="1">
          <a:blip r:embed="rId3">
            <a:alphaModFix/>
          </a:blip>
          <a:srcRect b="51783" l="14443" r="63199" t="6732"/>
          <a:stretch/>
        </p:blipFill>
        <p:spPr>
          <a:xfrm>
            <a:off x="9310255" y="-31826"/>
            <a:ext cx="783358" cy="1488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2021-01-20T05:40:24Z</dcterms:created>
  <dc:creator>Subhojyoti Sinha</dc:creator>
</cp:coreProperties>
</file>